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337" r:id="rId2"/>
    <p:sldId id="327" r:id="rId3"/>
    <p:sldId id="344" r:id="rId4"/>
    <p:sldId id="345" r:id="rId5"/>
    <p:sldId id="306" r:id="rId6"/>
    <p:sldId id="266" r:id="rId7"/>
    <p:sldId id="343" r:id="rId8"/>
    <p:sldId id="267" r:id="rId9"/>
    <p:sldId id="340" r:id="rId10"/>
    <p:sldId id="347" r:id="rId11"/>
    <p:sldId id="308" r:id="rId12"/>
    <p:sldId id="349" r:id="rId13"/>
    <p:sldId id="311" r:id="rId14"/>
    <p:sldId id="310" r:id="rId15"/>
    <p:sldId id="328" r:id="rId16"/>
    <p:sldId id="309" r:id="rId17"/>
    <p:sldId id="348" r:id="rId18"/>
  </p:sldIdLst>
  <p:sldSz cx="9144000" cy="6858000" type="screen4x3"/>
  <p:notesSz cx="6662738" cy="9832975"/>
  <p:defaultTextStyle>
    <a:defPPr>
      <a:defRPr lang="sv-SE"/>
    </a:defPPr>
    <a:lvl1pPr algn="l" rtl="0" eaLnBrk="0" fontAlgn="base" hangingPunct="0">
      <a:spcBef>
        <a:spcPct val="0"/>
      </a:spcBef>
      <a:spcAft>
        <a:spcPct val="0"/>
      </a:spcAft>
      <a:defRPr sz="2600" kern="1200">
        <a:solidFill>
          <a:schemeClr val="tx1"/>
        </a:solidFill>
        <a:latin typeface="Arial" charset="0"/>
        <a:ea typeface="+mn-ea"/>
        <a:cs typeface="+mn-cs"/>
      </a:defRPr>
    </a:lvl1pPr>
    <a:lvl2pPr marL="457200" algn="l" rtl="0" eaLnBrk="0" fontAlgn="base" hangingPunct="0">
      <a:spcBef>
        <a:spcPct val="0"/>
      </a:spcBef>
      <a:spcAft>
        <a:spcPct val="0"/>
      </a:spcAft>
      <a:defRPr sz="2600" kern="1200">
        <a:solidFill>
          <a:schemeClr val="tx1"/>
        </a:solidFill>
        <a:latin typeface="Arial" charset="0"/>
        <a:ea typeface="+mn-ea"/>
        <a:cs typeface="+mn-cs"/>
      </a:defRPr>
    </a:lvl2pPr>
    <a:lvl3pPr marL="914400" algn="l" rtl="0" eaLnBrk="0" fontAlgn="base" hangingPunct="0">
      <a:spcBef>
        <a:spcPct val="0"/>
      </a:spcBef>
      <a:spcAft>
        <a:spcPct val="0"/>
      </a:spcAft>
      <a:defRPr sz="2600" kern="1200">
        <a:solidFill>
          <a:schemeClr val="tx1"/>
        </a:solidFill>
        <a:latin typeface="Arial" charset="0"/>
        <a:ea typeface="+mn-ea"/>
        <a:cs typeface="+mn-cs"/>
      </a:defRPr>
    </a:lvl3pPr>
    <a:lvl4pPr marL="1371600" algn="l" rtl="0" eaLnBrk="0" fontAlgn="base" hangingPunct="0">
      <a:spcBef>
        <a:spcPct val="0"/>
      </a:spcBef>
      <a:spcAft>
        <a:spcPct val="0"/>
      </a:spcAft>
      <a:defRPr sz="2600" kern="1200">
        <a:solidFill>
          <a:schemeClr val="tx1"/>
        </a:solidFill>
        <a:latin typeface="Arial" charset="0"/>
        <a:ea typeface="+mn-ea"/>
        <a:cs typeface="+mn-cs"/>
      </a:defRPr>
    </a:lvl4pPr>
    <a:lvl5pPr marL="1828800" algn="l" rtl="0" eaLnBrk="0" fontAlgn="base" hangingPunct="0">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8B0"/>
    <a:srgbClr val="C73238"/>
    <a:srgbClr val="CC33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230"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43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7463" y="0"/>
            <a:ext cx="2860675" cy="4540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42950">
              <a:defRPr sz="1000" i="1">
                <a:solidFill>
                  <a:schemeClr val="tx2"/>
                </a:solidFill>
              </a:defRPr>
            </a:lvl1pPr>
          </a:lstStyle>
          <a:p>
            <a:pPr>
              <a:defRPr/>
            </a:pPr>
            <a:endParaRPr lang="sv-SE"/>
          </a:p>
        </p:txBody>
      </p:sp>
      <p:sp>
        <p:nvSpPr>
          <p:cNvPr id="3075" name="Rectangle 3"/>
          <p:cNvSpPr>
            <a:spLocks noGrp="1" noChangeArrowheads="1"/>
          </p:cNvSpPr>
          <p:nvPr>
            <p:ph type="dt" idx="1"/>
          </p:nvPr>
        </p:nvSpPr>
        <p:spPr bwMode="auto">
          <a:xfrm>
            <a:off x="3783013" y="0"/>
            <a:ext cx="2860675" cy="45402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42950">
              <a:defRPr sz="1000" i="1">
                <a:solidFill>
                  <a:schemeClr val="tx2"/>
                </a:solidFill>
              </a:defRPr>
            </a:lvl1pPr>
          </a:lstStyle>
          <a:p>
            <a:pPr>
              <a:defRPr/>
            </a:pPr>
            <a:endParaRPr lang="sv-SE"/>
          </a:p>
        </p:txBody>
      </p:sp>
      <p:sp>
        <p:nvSpPr>
          <p:cNvPr id="3076" name="Rectangle 4"/>
          <p:cNvSpPr>
            <a:spLocks noGrp="1" noRot="1" noChangeAspect="1" noChangeArrowheads="1" noTextEdit="1"/>
          </p:cNvSpPr>
          <p:nvPr>
            <p:ph type="sldImg" idx="2"/>
          </p:nvPr>
        </p:nvSpPr>
        <p:spPr bwMode="auto">
          <a:xfrm>
            <a:off x="917575" y="763588"/>
            <a:ext cx="4826000" cy="36163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0750" y="4689475"/>
            <a:ext cx="4819650" cy="4387850"/>
          </a:xfrm>
          <a:prstGeom prst="rect">
            <a:avLst/>
          </a:prstGeom>
          <a:noFill/>
          <a:ln w="9525">
            <a:noFill/>
            <a:miter lim="800000"/>
            <a:headEnd/>
            <a:tailEnd/>
          </a:ln>
          <a:effectLst/>
        </p:spPr>
        <p:txBody>
          <a:bodyPr vert="horz" wrap="square" lIns="90488" tIns="46038" rIns="90488" bIns="46038"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3078" name="Rectangle 6"/>
          <p:cNvSpPr>
            <a:spLocks noGrp="1" noChangeArrowheads="1"/>
          </p:cNvSpPr>
          <p:nvPr>
            <p:ph type="ftr" sz="quarter" idx="4"/>
          </p:nvPr>
        </p:nvSpPr>
        <p:spPr bwMode="auto">
          <a:xfrm>
            <a:off x="17463" y="9302750"/>
            <a:ext cx="2860675"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42950">
              <a:defRPr sz="1000" i="1">
                <a:solidFill>
                  <a:schemeClr val="tx2"/>
                </a:solidFill>
              </a:defRPr>
            </a:lvl1pPr>
          </a:lstStyle>
          <a:p>
            <a:pPr>
              <a:defRPr/>
            </a:pPr>
            <a:endParaRPr lang="sv-SE"/>
          </a:p>
        </p:txBody>
      </p:sp>
      <p:sp>
        <p:nvSpPr>
          <p:cNvPr id="3079" name="Rectangle 7"/>
          <p:cNvSpPr>
            <a:spLocks noGrp="1" noChangeArrowheads="1"/>
          </p:cNvSpPr>
          <p:nvPr>
            <p:ph type="sldNum" sz="quarter" idx="5"/>
          </p:nvPr>
        </p:nvSpPr>
        <p:spPr bwMode="auto">
          <a:xfrm>
            <a:off x="3783013" y="9302750"/>
            <a:ext cx="2860675" cy="53022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42950">
              <a:defRPr sz="1000" i="1">
                <a:solidFill>
                  <a:schemeClr val="tx2"/>
                </a:solidFill>
              </a:defRPr>
            </a:lvl1pPr>
          </a:lstStyle>
          <a:p>
            <a:pPr>
              <a:defRPr/>
            </a:pPr>
            <a:fld id="{A3FFA54D-A680-4697-A51C-0FDB9D598898}" type="slidenum">
              <a:rPr lang="sv-SE"/>
              <a:pPr>
                <a:defRPr/>
              </a:pPr>
              <a:t>‹#›</a:t>
            </a:fld>
            <a:endParaRPr lang="sv-SE"/>
          </a:p>
        </p:txBody>
      </p:sp>
    </p:spTree>
    <p:extLst>
      <p:ext uri="{BB962C8B-B14F-4D97-AF65-F5344CB8AC3E}">
        <p14:creationId xmlns:p14="http://schemas.microsoft.com/office/powerpoint/2010/main" val="3773459645"/>
      </p:ext>
    </p:extLst>
  </p:cSld>
  <p:clrMap bg1="lt1" tx1="dk1" bg2="lt2" tx2="dk2" accent1="accent1" accent2="accent2" accent3="accent3" accent4="accent4" accent5="accent5" accent6="accent6" hlink="hlink" folHlink="folHlink"/>
  <p:notesStyle>
    <a:lvl1pPr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243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03288"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5572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06575" algn="l" defTabSz="7429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9163" y="763588"/>
            <a:ext cx="4822825" cy="3616325"/>
          </a:xfrm>
        </p:spPr>
      </p:sp>
      <p:sp>
        <p:nvSpPr>
          <p:cNvPr id="3" name="Platshållare för anteckningar 2"/>
          <p:cNvSpPr>
            <a:spLocks noGrp="1"/>
          </p:cNvSpPr>
          <p:nvPr>
            <p:ph type="body" idx="1"/>
          </p:nvPr>
        </p:nvSpPr>
        <p:spPr/>
        <p:txBody>
          <a:bodyPr/>
          <a:lstStyle/>
          <a:p>
            <a:r>
              <a:rPr lang="sv-SE" dirty="0" smtClean="0"/>
              <a:t>https://www.youtube.com/watch?v=OlU7HGWwPyo</a:t>
            </a:r>
          </a:p>
          <a:p>
            <a:endParaRPr lang="sv-SE" smtClean="0"/>
          </a:p>
          <a:p>
            <a:endParaRPr lang="sv-SE"/>
          </a:p>
        </p:txBody>
      </p:sp>
      <p:sp>
        <p:nvSpPr>
          <p:cNvPr id="4" name="Platshållare för bildnummer 3"/>
          <p:cNvSpPr>
            <a:spLocks noGrp="1"/>
          </p:cNvSpPr>
          <p:nvPr>
            <p:ph type="sldNum" sz="quarter" idx="10"/>
          </p:nvPr>
        </p:nvSpPr>
        <p:spPr/>
        <p:txBody>
          <a:bodyPr/>
          <a:lstStyle/>
          <a:p>
            <a:pPr>
              <a:defRPr/>
            </a:pPr>
            <a:fld id="{A3FFA54D-A680-4697-A51C-0FDB9D598898}" type="slidenum">
              <a:rPr lang="sv-SE" smtClean="0"/>
              <a:pPr>
                <a:defRPr/>
              </a:pPr>
              <a:t>17</a:t>
            </a:fld>
            <a:endParaRPr lang="sv-SE"/>
          </a:p>
        </p:txBody>
      </p:sp>
    </p:spTree>
    <p:extLst>
      <p:ext uri="{BB962C8B-B14F-4D97-AF65-F5344CB8AC3E}">
        <p14:creationId xmlns:p14="http://schemas.microsoft.com/office/powerpoint/2010/main" val="55348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108000" indent="-108000">
              <a:buSzPct val="100000"/>
              <a:buFont typeface="Arial" pitchFamily="34" charset="0"/>
              <a:buChar char="•"/>
              <a:defRPr/>
            </a:lvl1pPr>
            <a:lvl2pPr marL="360000" indent="-108000">
              <a:buSzPct val="80000"/>
              <a:buFont typeface="Arial" pitchFamily="34" charset="0"/>
              <a:buChar char="–"/>
              <a:defRPr/>
            </a:lvl2pPr>
            <a:lvl3pPr marL="720000" indent="-108000">
              <a:buSzPct val="85000"/>
              <a:buFont typeface="Arial" pitchFamily="34" charset="0"/>
              <a:buChar char="•"/>
              <a:defRPr/>
            </a:lvl3pPr>
            <a:lvl4pPr marL="1080000" indent="-108000">
              <a:buSzPct val="75000"/>
              <a:buFont typeface="Arial" pitchFamily="34" charset="0"/>
              <a:buChar char="–"/>
              <a:defRPr/>
            </a:lvl4pPr>
            <a:lvl5pPr marL="1440000" indent="-108000">
              <a:buSzPct val="75000"/>
              <a:buFont typeface="Arial" pitchFamily="34" charset="0"/>
              <a:buChar cha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7"/>
          <p:cNvSpPr>
            <a:spLocks noGrp="1" noChangeArrowheads="1"/>
          </p:cNvSpPr>
          <p:nvPr>
            <p:ph type="sldNum" sz="quarter" idx="10"/>
          </p:nvPr>
        </p:nvSpPr>
        <p:spPr>
          <a:ln/>
        </p:spPr>
        <p:txBody>
          <a:bodyPr/>
          <a:lstStyle>
            <a:lvl1pPr>
              <a:defRPr/>
            </a:lvl1pPr>
          </a:lstStyle>
          <a:p>
            <a:pPr>
              <a:defRPr/>
            </a:pPr>
            <a:r>
              <a:rPr lang="sv-SE"/>
              <a:t>BILD </a:t>
            </a:r>
            <a:fld id="{AA0D5D80-9B78-4F73-AEAF-B0DCDE3A3C56}" type="slidenum">
              <a:rPr lang="sv-SE"/>
              <a:pPr>
                <a:defRPr/>
              </a:pPr>
              <a:t>‹#›</a:t>
            </a:fld>
            <a:endParaRPr lang="sv-SE"/>
          </a:p>
        </p:txBody>
      </p:sp>
      <p:sp>
        <p:nvSpPr>
          <p:cNvPr id="5" name="Rectangle 8"/>
          <p:cNvSpPr>
            <a:spLocks noGrp="1" noChangeArrowheads="1"/>
          </p:cNvSpPr>
          <p:nvPr>
            <p:ph type="ftr" sz="quarter" idx="11"/>
          </p:nvPr>
        </p:nvSpPr>
        <p:spPr>
          <a:ln/>
        </p:spPr>
        <p:txBody>
          <a:bodyPr/>
          <a:lstStyle>
            <a:lvl1pPr>
              <a:defRPr/>
            </a:lvl1pPr>
          </a:lstStyle>
          <a:p>
            <a:endParaRPr lang="sv-SE"/>
          </a:p>
        </p:txBody>
      </p:sp>
      <p:sp>
        <p:nvSpPr>
          <p:cNvPr id="6" name="Rectangle 9"/>
          <p:cNvSpPr>
            <a:spLocks noGrp="1" noChangeArrowheads="1"/>
          </p:cNvSpPr>
          <p:nvPr>
            <p:ph type="dt" sz="half" idx="12"/>
          </p:nvPr>
        </p:nvSpPr>
        <p:spPr>
          <a:ln/>
        </p:spPr>
        <p:txBody>
          <a:bodyPr/>
          <a:lstStyle>
            <a:lvl1pPr>
              <a:defRPr/>
            </a:lvl1pPr>
          </a:lstStyle>
          <a:p>
            <a:fld id="{8359E03C-60BC-47AB-9A79-9CBE55A2AA80}" type="datetimeFigureOut">
              <a:rPr lang="sv-SE"/>
              <a:pPr/>
              <a:t>2015-12-15</a:t>
            </a:fld>
            <a:endParaRPr lang="sv-SE"/>
          </a:p>
        </p:txBody>
      </p:sp>
    </p:spTree>
    <p:extLst>
      <p:ext uri="{BB962C8B-B14F-4D97-AF65-F5344CB8AC3E}">
        <p14:creationId xmlns:p14="http://schemas.microsoft.com/office/powerpoint/2010/main" val="3260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marL="108000" indent="-108000">
              <a:buSzPct val="100000"/>
              <a:buFont typeface="Arial" pitchFamily="34" charset="0"/>
              <a:buChar char="•"/>
              <a:defRPr/>
            </a:lvl1pPr>
            <a:lvl2pPr marL="360000" indent="-108000">
              <a:buSzPct val="80000"/>
              <a:buFont typeface="Arial" pitchFamily="34" charset="0"/>
              <a:buChar char="–"/>
              <a:defRPr/>
            </a:lvl2pPr>
            <a:lvl3pPr marL="720000" indent="-108000">
              <a:buSzPct val="85000"/>
              <a:buFont typeface="Arial" pitchFamily="34" charset="0"/>
              <a:buChar char="•"/>
              <a:defRPr/>
            </a:lvl3pPr>
            <a:lvl4pPr marL="1080000" indent="-108000">
              <a:buSzPct val="75000"/>
              <a:buFont typeface="Arial" pitchFamily="34" charset="0"/>
              <a:buChar char="–"/>
              <a:defRPr/>
            </a:lvl4pPr>
            <a:lvl5pPr marL="1440000" indent="-108000">
              <a:buSzPct val="75000"/>
              <a:buFont typeface="Arial" pitchFamily="34" charset="0"/>
              <a:buChar cha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ctangle 7"/>
          <p:cNvSpPr>
            <a:spLocks noGrp="1" noChangeArrowheads="1"/>
          </p:cNvSpPr>
          <p:nvPr>
            <p:ph type="sldNum" sz="quarter" idx="10"/>
          </p:nvPr>
        </p:nvSpPr>
        <p:spPr>
          <a:ln/>
        </p:spPr>
        <p:txBody>
          <a:bodyPr/>
          <a:lstStyle>
            <a:lvl1pPr>
              <a:defRPr/>
            </a:lvl1pPr>
          </a:lstStyle>
          <a:p>
            <a:pPr>
              <a:defRPr/>
            </a:pPr>
            <a:r>
              <a:rPr lang="sv-SE"/>
              <a:t>BILD </a:t>
            </a:r>
            <a:fld id="{F2A8D4E4-FCCD-44B9-B1C3-F17194433B73}" type="slidenum">
              <a:rPr lang="sv-SE"/>
              <a:pPr>
                <a:defRPr/>
              </a:pPr>
              <a:t>‹#›</a:t>
            </a:fld>
            <a:endParaRPr lang="sv-SE"/>
          </a:p>
        </p:txBody>
      </p:sp>
      <p:sp>
        <p:nvSpPr>
          <p:cNvPr id="5" name="Rectangle 18"/>
          <p:cNvSpPr>
            <a:spLocks noGrp="1" noChangeArrowheads="1"/>
          </p:cNvSpPr>
          <p:nvPr>
            <p:ph type="ftr" sz="quarter" idx="11"/>
          </p:nvPr>
        </p:nvSpPr>
        <p:spPr>
          <a:ln/>
        </p:spPr>
        <p:txBody>
          <a:bodyPr/>
          <a:lstStyle>
            <a:lvl1pPr>
              <a:defRPr/>
            </a:lvl1pPr>
          </a:lstStyle>
          <a:p>
            <a:endParaRPr lang="sv-SE"/>
          </a:p>
        </p:txBody>
      </p:sp>
      <p:sp>
        <p:nvSpPr>
          <p:cNvPr id="6" name="Rectangle 19"/>
          <p:cNvSpPr>
            <a:spLocks noGrp="1" noChangeArrowheads="1"/>
          </p:cNvSpPr>
          <p:nvPr>
            <p:ph type="dt" sz="half" idx="12"/>
          </p:nvPr>
        </p:nvSpPr>
        <p:spPr>
          <a:ln/>
        </p:spPr>
        <p:txBody>
          <a:bodyPr/>
          <a:lstStyle>
            <a:lvl1pPr>
              <a:defRPr/>
            </a:lvl1pPr>
          </a:lstStyle>
          <a:p>
            <a:fld id="{E5DA666B-5FAC-445D-93E0-5A462CD9A9D7}" type="datetimeFigureOut">
              <a:rPr lang="sv-SE"/>
              <a:pPr/>
              <a:t>2015-12-15</a:t>
            </a:fld>
            <a:endParaRPr lang="sv-SE"/>
          </a:p>
        </p:txBody>
      </p:sp>
    </p:spTree>
    <p:extLst>
      <p:ext uri="{BB962C8B-B14F-4D97-AF65-F5344CB8AC3E}">
        <p14:creationId xmlns:p14="http://schemas.microsoft.com/office/powerpoint/2010/main" val="66057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8778348-4C57-4407-883C-21C40966C84F}" type="datetimeFigureOut">
              <a:rPr lang="sv-SE" smtClean="0"/>
              <a:t>2015-12-15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416011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D8778348-4C57-4407-883C-21C40966C84F}" type="datetimeFigureOut">
              <a:rPr lang="sv-SE" smtClean="0"/>
              <a:t>2015-12-15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363157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8778348-4C57-4407-883C-21C40966C84F}" type="datetimeFigureOut">
              <a:rPr lang="sv-SE" smtClean="0"/>
              <a:t>2015-12-15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0302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2015-12-15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28268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D8778348-4C57-4407-883C-21C40966C84F}" type="datetimeFigureOut">
              <a:rPr lang="sv-SE" smtClean="0"/>
              <a:t>2015-12-15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9559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778348-4C57-4407-883C-21C40966C84F}" type="datetimeFigureOut">
              <a:rPr lang="sv-SE" smtClean="0"/>
              <a:t>2015-12-15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12075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D8778348-4C57-4407-883C-21C40966C84F}" type="datetimeFigureOut">
              <a:rPr lang="sv-SE" smtClean="0"/>
              <a:t>2015-12-15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C74246F-0681-41B1-9C25-3E54C430A627}" type="slidenum">
              <a:rPr lang="sv-SE" smtClean="0"/>
              <a:t>‹#›</a:t>
            </a:fld>
            <a:endParaRPr lang="sv-SE"/>
          </a:p>
        </p:txBody>
      </p:sp>
    </p:spTree>
    <p:extLst>
      <p:ext uri="{BB962C8B-B14F-4D97-AF65-F5344CB8AC3E}">
        <p14:creationId xmlns:p14="http://schemas.microsoft.com/office/powerpoint/2010/main" val="78154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71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685800" y="19288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31" name="Rectangle 7"/>
          <p:cNvSpPr>
            <a:spLocks noGrp="1" noChangeArrowheads="1"/>
          </p:cNvSpPr>
          <p:nvPr>
            <p:ph type="sldNum" sz="quarter" idx="4"/>
          </p:nvPr>
        </p:nvSpPr>
        <p:spPr bwMode="auto">
          <a:xfrm>
            <a:off x="6516688" y="6308725"/>
            <a:ext cx="1905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t" anchorCtr="0" compatLnSpc="1">
            <a:prstTxWarp prst="textNoShape">
              <a:avLst/>
            </a:prstTxWarp>
          </a:bodyPr>
          <a:lstStyle>
            <a:lvl1pPr>
              <a:defRPr sz="1000">
                <a:solidFill>
                  <a:srgbClr val="969696"/>
                </a:solidFill>
              </a:defRPr>
            </a:lvl1pPr>
          </a:lstStyle>
          <a:p>
            <a:pPr>
              <a:defRPr/>
            </a:pPr>
            <a:r>
              <a:rPr lang="sv-SE"/>
              <a:t>BILD </a:t>
            </a:r>
            <a:fld id="{C6CBCD99-8C03-48AC-96CD-ABFE53CB4A06}" type="slidenum">
              <a:rPr lang="sv-SE"/>
              <a:pPr>
                <a:defRPr/>
              </a:pPr>
              <a:t>‹#›</a:t>
            </a:fld>
            <a:endParaRPr lang="sv-SE"/>
          </a:p>
        </p:txBody>
      </p:sp>
      <p:pic>
        <p:nvPicPr>
          <p:cNvPr id="1029" name="Picture 11" descr="NLL_2rad_180dp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7625" y="6078538"/>
            <a:ext cx="11731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ftr" sz="quarter" idx="3"/>
          </p:nvPr>
        </p:nvSpPr>
        <p:spPr bwMode="auto">
          <a:xfrm>
            <a:off x="3132138" y="63087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defRPr>
            </a:lvl1pPr>
          </a:lstStyle>
          <a:p>
            <a:endParaRPr lang="sv-SE"/>
          </a:p>
        </p:txBody>
      </p:sp>
      <p:sp>
        <p:nvSpPr>
          <p:cNvPr id="1033" name="Rectangle 9"/>
          <p:cNvSpPr>
            <a:spLocks noGrp="1" noChangeArrowheads="1"/>
          </p:cNvSpPr>
          <p:nvPr>
            <p:ph type="dt" sz="half" idx="2"/>
          </p:nvPr>
        </p:nvSpPr>
        <p:spPr bwMode="auto">
          <a:xfrm>
            <a:off x="7885113" y="115888"/>
            <a:ext cx="10906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defRPr>
            </a:lvl1pPr>
          </a:lstStyle>
          <a:p>
            <a:fld id="{99C5EB05-C5F4-4644-B8EC-4255F739B073}" type="datetimeFigureOut">
              <a:rPr lang="sv-SE"/>
              <a:pPr/>
              <a:t>2015-12-15</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sldNum="0" hdr="0" ftr="0" dt="0"/>
  <p:txStyles>
    <p:titleStyle>
      <a:lvl1pPr algn="l" defTabSz="762000" rtl="0" eaLnBrk="1" fontAlgn="base" hangingPunct="1">
        <a:spcBef>
          <a:spcPct val="0"/>
        </a:spcBef>
        <a:spcAft>
          <a:spcPct val="0"/>
        </a:spcAft>
        <a:defRPr sz="3400">
          <a:solidFill>
            <a:srgbClr val="0D68B0"/>
          </a:solidFill>
          <a:latin typeface="+mj-lt"/>
          <a:ea typeface="+mj-ea"/>
          <a:cs typeface="+mj-cs"/>
        </a:defRPr>
      </a:lvl1pPr>
      <a:lvl2pPr algn="l" defTabSz="762000" rtl="0" eaLnBrk="1" fontAlgn="base" hangingPunct="1">
        <a:spcBef>
          <a:spcPct val="0"/>
        </a:spcBef>
        <a:spcAft>
          <a:spcPct val="0"/>
        </a:spcAft>
        <a:defRPr sz="3400">
          <a:solidFill>
            <a:srgbClr val="0D68B0"/>
          </a:solidFill>
          <a:latin typeface="Arial" charset="0"/>
        </a:defRPr>
      </a:lvl2pPr>
      <a:lvl3pPr algn="l" defTabSz="762000" rtl="0" eaLnBrk="1" fontAlgn="base" hangingPunct="1">
        <a:spcBef>
          <a:spcPct val="0"/>
        </a:spcBef>
        <a:spcAft>
          <a:spcPct val="0"/>
        </a:spcAft>
        <a:defRPr sz="3400">
          <a:solidFill>
            <a:srgbClr val="0D68B0"/>
          </a:solidFill>
          <a:latin typeface="Arial" charset="0"/>
        </a:defRPr>
      </a:lvl3pPr>
      <a:lvl4pPr algn="l" defTabSz="762000" rtl="0" eaLnBrk="1" fontAlgn="base" hangingPunct="1">
        <a:spcBef>
          <a:spcPct val="0"/>
        </a:spcBef>
        <a:spcAft>
          <a:spcPct val="0"/>
        </a:spcAft>
        <a:defRPr sz="3400">
          <a:solidFill>
            <a:srgbClr val="0D68B0"/>
          </a:solidFill>
          <a:latin typeface="Arial" charset="0"/>
        </a:defRPr>
      </a:lvl4pPr>
      <a:lvl5pPr algn="l" defTabSz="762000" rtl="0" eaLnBrk="1" fontAlgn="base" hangingPunct="1">
        <a:spcBef>
          <a:spcPct val="0"/>
        </a:spcBef>
        <a:spcAft>
          <a:spcPct val="0"/>
        </a:spcAft>
        <a:defRPr sz="3400">
          <a:solidFill>
            <a:srgbClr val="0D68B0"/>
          </a:solidFill>
          <a:latin typeface="Arial" charset="0"/>
        </a:defRPr>
      </a:lvl5pPr>
      <a:lvl6pPr marL="457200" algn="l" defTabSz="762000" rtl="0" eaLnBrk="1" fontAlgn="base" hangingPunct="1">
        <a:spcBef>
          <a:spcPct val="0"/>
        </a:spcBef>
        <a:spcAft>
          <a:spcPct val="0"/>
        </a:spcAft>
        <a:defRPr sz="3400">
          <a:solidFill>
            <a:srgbClr val="0D68B0"/>
          </a:solidFill>
          <a:latin typeface="Arial" charset="0"/>
        </a:defRPr>
      </a:lvl6pPr>
      <a:lvl7pPr marL="914400" algn="l" defTabSz="762000" rtl="0" eaLnBrk="1" fontAlgn="base" hangingPunct="1">
        <a:spcBef>
          <a:spcPct val="0"/>
        </a:spcBef>
        <a:spcAft>
          <a:spcPct val="0"/>
        </a:spcAft>
        <a:defRPr sz="3400">
          <a:solidFill>
            <a:srgbClr val="0D68B0"/>
          </a:solidFill>
          <a:latin typeface="Arial" charset="0"/>
        </a:defRPr>
      </a:lvl7pPr>
      <a:lvl8pPr marL="1371600" algn="l" defTabSz="762000" rtl="0" eaLnBrk="1" fontAlgn="base" hangingPunct="1">
        <a:spcBef>
          <a:spcPct val="0"/>
        </a:spcBef>
        <a:spcAft>
          <a:spcPct val="0"/>
        </a:spcAft>
        <a:defRPr sz="3400">
          <a:solidFill>
            <a:srgbClr val="0D68B0"/>
          </a:solidFill>
          <a:latin typeface="Arial" charset="0"/>
        </a:defRPr>
      </a:lvl8pPr>
      <a:lvl9pPr marL="1828800" algn="l" defTabSz="762000" rtl="0" eaLnBrk="1" fontAlgn="base" hangingPunct="1">
        <a:spcBef>
          <a:spcPct val="0"/>
        </a:spcBef>
        <a:spcAft>
          <a:spcPct val="0"/>
        </a:spcAft>
        <a:defRPr sz="3400">
          <a:solidFill>
            <a:srgbClr val="0D68B0"/>
          </a:solidFill>
          <a:latin typeface="Arial" charset="0"/>
        </a:defRPr>
      </a:lvl9pPr>
    </p:titleStyle>
    <p:bodyStyle>
      <a:lvl1pPr marL="107950" indent="-107950" algn="l" defTabSz="762000" rtl="0" eaLnBrk="1" fontAlgn="base" hangingPunct="1">
        <a:spcBef>
          <a:spcPct val="100000"/>
        </a:spcBef>
        <a:spcAft>
          <a:spcPct val="0"/>
        </a:spcAft>
        <a:buClr>
          <a:schemeClr val="tx2"/>
        </a:buClr>
        <a:buFont typeface="Arial" charset="0"/>
        <a:buChar char="•"/>
        <a:defRPr sz="1600">
          <a:solidFill>
            <a:schemeClr val="tx2"/>
          </a:solidFill>
          <a:latin typeface="+mn-lt"/>
          <a:ea typeface="+mn-ea"/>
          <a:cs typeface="+mn-cs"/>
        </a:defRPr>
      </a:lvl1pPr>
      <a:lvl2pPr marL="720725" indent="-184150" algn="l" defTabSz="762000" rtl="0" eaLnBrk="1" fontAlgn="base" hangingPunct="1">
        <a:spcBef>
          <a:spcPct val="20000"/>
        </a:spcBef>
        <a:spcAft>
          <a:spcPct val="0"/>
        </a:spcAft>
        <a:buClr>
          <a:schemeClr val="tx2"/>
        </a:buClr>
        <a:buSzPct val="80000"/>
        <a:buFont typeface="Arial" charset="0"/>
        <a:buChar char="–"/>
        <a:defRPr sz="1600">
          <a:solidFill>
            <a:schemeClr val="tx2"/>
          </a:solidFill>
          <a:latin typeface="+mn-lt"/>
        </a:defRPr>
      </a:lvl2pPr>
      <a:lvl3pPr marL="1257300" indent="-87313" algn="l" defTabSz="762000" rtl="0" eaLnBrk="1" fontAlgn="base" hangingPunct="1">
        <a:spcBef>
          <a:spcPct val="20000"/>
        </a:spcBef>
        <a:spcAft>
          <a:spcPct val="0"/>
        </a:spcAft>
        <a:buClr>
          <a:schemeClr val="tx2"/>
        </a:buClr>
        <a:buSzPct val="85000"/>
        <a:buFont typeface="Arial" charset="0"/>
        <a:buChar char="•"/>
        <a:defRPr sz="1600">
          <a:solidFill>
            <a:schemeClr val="tx2"/>
          </a:solidFill>
          <a:latin typeface="+mn-lt"/>
        </a:defRPr>
      </a:lvl3pPr>
      <a:lvl4pPr marL="1790700" indent="-176213" algn="l" defTabSz="762000" rtl="0" eaLnBrk="1" fontAlgn="base" hangingPunct="1">
        <a:spcBef>
          <a:spcPct val="20000"/>
        </a:spcBef>
        <a:spcAft>
          <a:spcPct val="0"/>
        </a:spcAft>
        <a:buClr>
          <a:schemeClr val="tx2"/>
        </a:buClr>
        <a:buSzPct val="70000"/>
        <a:buFont typeface="Arial" charset="0"/>
        <a:buChar char="–"/>
        <a:defRPr sz="1600">
          <a:solidFill>
            <a:schemeClr val="tx2"/>
          </a:solidFill>
          <a:latin typeface="+mn-lt"/>
        </a:defRPr>
      </a:lvl4pPr>
      <a:lvl5pPr marL="2154238" indent="-87313" algn="l" defTabSz="762000" rtl="0" eaLnBrk="1" fontAlgn="base" hangingPunct="1">
        <a:spcBef>
          <a:spcPct val="20000"/>
        </a:spcBef>
        <a:spcAft>
          <a:spcPct val="0"/>
        </a:spcAft>
        <a:buClr>
          <a:schemeClr val="tx2"/>
        </a:buClr>
        <a:buSzPct val="65000"/>
        <a:buFont typeface="Arial" charset="0"/>
        <a:buChar char="•"/>
        <a:defRPr sz="1600">
          <a:solidFill>
            <a:schemeClr val="tx2"/>
          </a:solidFill>
          <a:latin typeface="+mn-lt"/>
        </a:defRPr>
      </a:lvl5pPr>
      <a:lvl6pPr marL="24384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6pPr>
      <a:lvl7pPr marL="28956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7pPr>
      <a:lvl8pPr marL="33528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8pPr>
      <a:lvl9pPr marL="3810000" indent="-228600" algn="l" defTabSz="762000" rtl="0" eaLnBrk="1" fontAlgn="base" hangingPunct="1">
        <a:spcBef>
          <a:spcPct val="20000"/>
        </a:spcBef>
        <a:spcAft>
          <a:spcPct val="0"/>
        </a:spcAft>
        <a:buClr>
          <a:schemeClr val="tx2"/>
        </a:buClr>
        <a:buSzPct val="50000"/>
        <a:buFont typeface="Wingdings" pitchFamily="2" charset="2"/>
        <a:buChar char="l"/>
        <a:defRPr sz="1600">
          <a:solidFill>
            <a:schemeClr val="tx2"/>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OlU7HGWwPy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00748"/>
            <a:ext cx="3132000" cy="356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1691680" y="347030"/>
            <a:ext cx="6048672" cy="2954655"/>
          </a:xfrm>
          <a:prstGeom prst="rect">
            <a:avLst/>
          </a:prstGeom>
        </p:spPr>
        <p:txBody>
          <a:bodyPr wrap="square">
            <a:spAutoFit/>
          </a:bodyPr>
          <a:lstStyle/>
          <a:p>
            <a:r>
              <a:rPr lang="sv-SE" i="1" dirty="0" smtClean="0"/>
              <a:t>           Personcentrerad </a:t>
            </a:r>
            <a:r>
              <a:rPr lang="sv-SE" i="1" dirty="0"/>
              <a:t>Vård</a:t>
            </a:r>
            <a:endParaRPr lang="sv-SE" dirty="0"/>
          </a:p>
          <a:p>
            <a:pPr algn="just"/>
            <a:r>
              <a:rPr lang="sv-SE" i="1" dirty="0" smtClean="0"/>
              <a:t>          ”</a:t>
            </a:r>
            <a:r>
              <a:rPr lang="sv-SE" i="1" dirty="0"/>
              <a:t>En patient är en person som </a:t>
            </a:r>
            <a:r>
              <a:rPr lang="sv-SE" i="1" dirty="0" smtClean="0"/>
              <a:t> </a:t>
            </a:r>
            <a:endParaRPr lang="sv-SE" i="1" dirty="0"/>
          </a:p>
          <a:p>
            <a:pPr algn="just"/>
            <a:r>
              <a:rPr lang="sv-SE" i="1" dirty="0" smtClean="0"/>
              <a:t>           är mer än sin sjukdom”</a:t>
            </a:r>
            <a:endParaRPr lang="sv-SE" i="1" dirty="0" smtClean="0">
              <a:latin typeface="+mn-lt"/>
            </a:endParaRPr>
          </a:p>
          <a:p>
            <a:pPr algn="just"/>
            <a:r>
              <a:rPr lang="sv-SE" i="1" dirty="0">
                <a:latin typeface="+mn-lt"/>
              </a:rPr>
              <a:t> </a:t>
            </a:r>
            <a:r>
              <a:rPr lang="sv-SE" i="1" dirty="0" smtClean="0">
                <a:latin typeface="+mn-lt"/>
              </a:rPr>
              <a:t>                 </a:t>
            </a:r>
            <a:r>
              <a:rPr lang="sv-SE" sz="2000" b="1" i="1" dirty="0" smtClean="0">
                <a:latin typeface="Arial" panose="020B0604020202020204" pitchFamily="34" charset="0"/>
                <a:cs typeface="Arial" panose="020B0604020202020204" pitchFamily="34" charset="0"/>
              </a:rPr>
              <a:t>Presenterad av:</a:t>
            </a:r>
          </a:p>
          <a:p>
            <a:pPr algn="just"/>
            <a:r>
              <a:rPr lang="sv-SE" sz="2000" b="1" i="1" dirty="0">
                <a:latin typeface="Arial" panose="020B0604020202020204" pitchFamily="34" charset="0"/>
                <a:cs typeface="Arial" panose="020B0604020202020204" pitchFamily="34" charset="0"/>
              </a:rPr>
              <a:t> </a:t>
            </a:r>
            <a:r>
              <a:rPr lang="sv-SE" sz="2000" b="1" i="1" dirty="0" smtClean="0">
                <a:latin typeface="Arial" panose="020B0604020202020204" pitchFamily="34" charset="0"/>
                <a:cs typeface="Arial" panose="020B0604020202020204" pitchFamily="34" charset="0"/>
              </a:rPr>
              <a:t>           </a:t>
            </a:r>
            <a:r>
              <a:rPr lang="sv-SE" sz="1800" b="1" i="1" dirty="0" smtClean="0">
                <a:solidFill>
                  <a:srgbClr val="0D68B0"/>
                </a:solidFill>
                <a:latin typeface="Arial" panose="020B0604020202020204" pitchFamily="34" charset="0"/>
                <a:cs typeface="Arial" panose="020B0604020202020204" pitchFamily="34" charset="0"/>
              </a:rPr>
              <a:t>Carina Utterström, </a:t>
            </a:r>
            <a:r>
              <a:rPr lang="sv-SE" sz="1800" b="1" i="1" dirty="0">
                <a:solidFill>
                  <a:srgbClr val="0D68B0"/>
                </a:solidFill>
                <a:latin typeface="Arial" panose="020B0604020202020204" pitchFamily="34" charset="0"/>
                <a:cs typeface="Arial" panose="020B0604020202020204" pitchFamily="34" charset="0"/>
              </a:rPr>
              <a:t>S</a:t>
            </a:r>
            <a:r>
              <a:rPr lang="sv-SE" sz="1800" b="1" i="1" dirty="0" smtClean="0">
                <a:solidFill>
                  <a:srgbClr val="0D68B0"/>
                </a:solidFill>
                <a:latin typeface="Arial" panose="020B0604020202020204" pitchFamily="34" charset="0"/>
                <a:cs typeface="Arial" panose="020B0604020202020204" pitchFamily="34" charset="0"/>
              </a:rPr>
              <a:t>juksköterska</a:t>
            </a:r>
          </a:p>
          <a:p>
            <a:pPr algn="just"/>
            <a:r>
              <a:rPr lang="sv-SE" sz="1800" b="1" i="1" dirty="0">
                <a:solidFill>
                  <a:srgbClr val="0D68B0"/>
                </a:solidFill>
                <a:latin typeface="Arial" panose="020B0604020202020204" pitchFamily="34" charset="0"/>
                <a:cs typeface="Arial" panose="020B0604020202020204" pitchFamily="34" charset="0"/>
              </a:rPr>
              <a:t> </a:t>
            </a:r>
            <a:r>
              <a:rPr lang="sv-SE" sz="1800" b="1" i="1" dirty="0" smtClean="0">
                <a:solidFill>
                  <a:srgbClr val="0D68B0"/>
                </a:solidFill>
                <a:latin typeface="Arial" panose="020B0604020202020204" pitchFamily="34" charset="0"/>
                <a:cs typeface="Arial" panose="020B0604020202020204" pitchFamily="34" charset="0"/>
              </a:rPr>
              <a:t>            Nina Ojala, </a:t>
            </a:r>
            <a:r>
              <a:rPr lang="sv-SE" sz="1800" b="1" i="1" dirty="0">
                <a:solidFill>
                  <a:srgbClr val="0D68B0"/>
                </a:solidFill>
                <a:latin typeface="Arial" panose="020B0604020202020204" pitchFamily="34" charset="0"/>
                <a:cs typeface="Arial" panose="020B0604020202020204" pitchFamily="34" charset="0"/>
              </a:rPr>
              <a:t>S</a:t>
            </a:r>
            <a:r>
              <a:rPr lang="sv-SE" sz="1800" b="1" i="1" dirty="0" smtClean="0">
                <a:solidFill>
                  <a:srgbClr val="0D68B0"/>
                </a:solidFill>
                <a:latin typeface="Arial" panose="020B0604020202020204" pitchFamily="34" charset="0"/>
                <a:cs typeface="Arial" panose="020B0604020202020204" pitchFamily="34" charset="0"/>
              </a:rPr>
              <a:t>juksköterska</a:t>
            </a:r>
          </a:p>
          <a:p>
            <a:pPr algn="just"/>
            <a:r>
              <a:rPr lang="sv-SE" sz="1800" b="1" i="1" dirty="0">
                <a:solidFill>
                  <a:srgbClr val="0D68B0"/>
                </a:solidFill>
                <a:latin typeface="Arial" panose="020B0604020202020204" pitchFamily="34" charset="0"/>
                <a:cs typeface="Arial" panose="020B0604020202020204" pitchFamily="34" charset="0"/>
              </a:rPr>
              <a:t> </a:t>
            </a:r>
            <a:r>
              <a:rPr lang="sv-SE" sz="1800" b="1" i="1" dirty="0" smtClean="0">
                <a:solidFill>
                  <a:srgbClr val="0D68B0"/>
                </a:solidFill>
                <a:latin typeface="Arial" panose="020B0604020202020204" pitchFamily="34" charset="0"/>
                <a:cs typeface="Arial" panose="020B0604020202020204" pitchFamily="34" charset="0"/>
              </a:rPr>
              <a:t>            IVAK, Kalix sjukhus. December 2015.</a:t>
            </a:r>
            <a:endParaRPr lang="sv-SE" i="1" dirty="0" smtClean="0"/>
          </a:p>
          <a:p>
            <a:pPr algn="just"/>
            <a:r>
              <a:rPr lang="sv-SE" i="1" dirty="0"/>
              <a:t> </a:t>
            </a:r>
            <a:r>
              <a:rPr lang="sv-SE" i="1" dirty="0" smtClean="0"/>
              <a:t>       </a:t>
            </a:r>
            <a:endParaRPr lang="sv-SE" dirty="0"/>
          </a:p>
        </p:txBody>
      </p:sp>
    </p:spTree>
    <p:extLst>
      <p:ext uri="{BB962C8B-B14F-4D97-AF65-F5344CB8AC3E}">
        <p14:creationId xmlns:p14="http://schemas.microsoft.com/office/powerpoint/2010/main" val="12844870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260648"/>
            <a:ext cx="7772400" cy="720080"/>
          </a:xfrm>
        </p:spPr>
        <p:txBody>
          <a:bodyPr>
            <a:normAutofit/>
          </a:bodyPr>
          <a:lstStyle/>
          <a:p>
            <a:r>
              <a:rPr lang="sv-SE" sz="3200" dirty="0" smtClean="0"/>
              <a:t>Bättre resultat av personcentrerad vård.</a:t>
            </a:r>
            <a:endParaRPr lang="sv-SE" sz="3200" dirty="0"/>
          </a:p>
        </p:txBody>
      </p:sp>
      <p:sp>
        <p:nvSpPr>
          <p:cNvPr id="3" name="Platshållare för innehåll 2"/>
          <p:cNvSpPr>
            <a:spLocks noGrp="1"/>
          </p:cNvSpPr>
          <p:nvPr>
            <p:ph idx="1"/>
          </p:nvPr>
        </p:nvSpPr>
        <p:spPr>
          <a:xfrm>
            <a:off x="755576" y="980728"/>
            <a:ext cx="7702624" cy="4968553"/>
          </a:xfrm>
        </p:spPr>
        <p:txBody>
          <a:bodyPr>
            <a:normAutofit/>
          </a:bodyPr>
          <a:lstStyle/>
          <a:p>
            <a:pPr marL="0" indent="0">
              <a:buNone/>
            </a:pPr>
            <a:endParaRPr lang="sv-SE" b="1" dirty="0"/>
          </a:p>
          <a:p>
            <a:pPr marL="0" indent="0">
              <a:buNone/>
            </a:pPr>
            <a:r>
              <a:rPr lang="sv-SE" i="1" dirty="0" smtClean="0"/>
              <a:t>Artikeln </a:t>
            </a:r>
            <a:r>
              <a:rPr lang="sv-SE" i="1" dirty="0"/>
              <a:t>Person-</a:t>
            </a:r>
            <a:r>
              <a:rPr lang="sv-SE" i="1" dirty="0" err="1"/>
              <a:t>centred</a:t>
            </a:r>
            <a:r>
              <a:rPr lang="sv-SE" i="1" dirty="0"/>
              <a:t> </a:t>
            </a:r>
            <a:r>
              <a:rPr lang="sv-SE" i="1" dirty="0" err="1"/>
              <a:t>care</a:t>
            </a:r>
            <a:r>
              <a:rPr lang="sv-SE" i="1" dirty="0"/>
              <a:t> </a:t>
            </a:r>
            <a:r>
              <a:rPr lang="sv-SE" i="1" dirty="0" err="1"/>
              <a:t>after</a:t>
            </a:r>
            <a:r>
              <a:rPr lang="sv-SE" i="1" dirty="0"/>
              <a:t> </a:t>
            </a:r>
            <a:r>
              <a:rPr lang="sv-SE" i="1" dirty="0" err="1"/>
              <a:t>acute</a:t>
            </a:r>
            <a:r>
              <a:rPr lang="sv-SE" i="1" dirty="0"/>
              <a:t> </a:t>
            </a:r>
            <a:r>
              <a:rPr lang="sv-SE" i="1" dirty="0" err="1"/>
              <a:t>coronary</a:t>
            </a:r>
            <a:r>
              <a:rPr lang="sv-SE" i="1" dirty="0"/>
              <a:t> </a:t>
            </a:r>
            <a:r>
              <a:rPr lang="sv-SE" i="1" dirty="0" err="1"/>
              <a:t>syndrome</a:t>
            </a:r>
            <a:r>
              <a:rPr lang="sv-SE" i="1" dirty="0"/>
              <a:t>, from hospital </a:t>
            </a:r>
            <a:r>
              <a:rPr lang="sv-SE" i="1" dirty="0" err="1"/>
              <a:t>to</a:t>
            </a:r>
            <a:r>
              <a:rPr lang="sv-SE" i="1" dirty="0"/>
              <a:t> </a:t>
            </a:r>
            <a:r>
              <a:rPr lang="sv-SE" i="1" dirty="0" smtClean="0"/>
              <a:t>  </a:t>
            </a:r>
            <a:r>
              <a:rPr lang="sv-SE" i="1" dirty="0" err="1" smtClean="0"/>
              <a:t>primary</a:t>
            </a:r>
            <a:r>
              <a:rPr lang="sv-SE" i="1" dirty="0" smtClean="0"/>
              <a:t> </a:t>
            </a:r>
            <a:r>
              <a:rPr lang="sv-SE" i="1" dirty="0" err="1"/>
              <a:t>care</a:t>
            </a:r>
            <a:r>
              <a:rPr lang="sv-SE" i="1" dirty="0"/>
              <a:t> – a randomised </a:t>
            </a:r>
            <a:r>
              <a:rPr lang="sv-SE" i="1" dirty="0" err="1"/>
              <a:t>controlled</a:t>
            </a:r>
            <a:r>
              <a:rPr lang="sv-SE" i="1" dirty="0"/>
              <a:t> trial publiceras i tidskriften International Journal </a:t>
            </a:r>
            <a:r>
              <a:rPr lang="sv-SE" i="1" dirty="0" err="1"/>
              <a:t>of</a:t>
            </a:r>
            <a:r>
              <a:rPr lang="sv-SE" i="1" dirty="0"/>
              <a:t> </a:t>
            </a:r>
            <a:r>
              <a:rPr lang="sv-SE" i="1" dirty="0" err="1"/>
              <a:t>Cardiology</a:t>
            </a:r>
            <a:r>
              <a:rPr lang="sv-SE" i="1" dirty="0"/>
              <a:t> den 24:e mars 2015</a:t>
            </a:r>
            <a:endParaRPr lang="sv-SE" dirty="0"/>
          </a:p>
          <a:p>
            <a:r>
              <a:rPr lang="sv-SE" dirty="0"/>
              <a:t>Patienter som drabbats av akut kranskärlssjukdom har nästan tre gånger större chans att förbättras om de får vård utifrån ett personcentrerat synsätt jämfört med traditionell vård. Det visar forskare vid Sahlgrenska akademin i en studie med 199 </a:t>
            </a:r>
            <a:r>
              <a:rPr lang="sv-SE" dirty="0" smtClean="0"/>
              <a:t>hjärtpatienter</a:t>
            </a:r>
            <a:r>
              <a:rPr lang="sv-SE" dirty="0"/>
              <a:t>.</a:t>
            </a:r>
            <a:endParaRPr lang="sv-SE" dirty="0" smtClean="0"/>
          </a:p>
          <a:p>
            <a:r>
              <a:rPr lang="sv-SE" dirty="0" smtClean="0"/>
              <a:t>Studie på patienter med kronisk hjärtsvikt där vårdtiden på sjukhus förkortades med en tredjedel för dem som konsekvent fick PCV – utan att försämra vårdresultat eller </a:t>
            </a:r>
            <a:r>
              <a:rPr lang="sv-SE" dirty="0" err="1" smtClean="0"/>
              <a:t>livskvalite</a:t>
            </a:r>
            <a:r>
              <a:rPr lang="sv-SE" dirty="0" smtClean="0"/>
              <a:t>.</a:t>
            </a:r>
          </a:p>
          <a:p>
            <a:r>
              <a:rPr lang="sv-SE" dirty="0" smtClean="0"/>
              <a:t>Studie på äldre patienter med höftledsfraktur som fick PVC, ledde till att antalet vårddagar minskade med 50% jämfört med den traditionella vården, vårdkostnaderna minskade med 40%. Signifikant minskning av trycksår, förbättrad smärtlindring.</a:t>
            </a:r>
          </a:p>
          <a:p>
            <a:endParaRPr lang="sv-SE" dirty="0"/>
          </a:p>
          <a:p>
            <a:pPr marL="0" indent="0">
              <a:buNone/>
            </a:pPr>
            <a:endParaRPr lang="sv-SE" dirty="0"/>
          </a:p>
          <a:p>
            <a:endParaRPr lang="sv-SE" dirty="0"/>
          </a:p>
        </p:txBody>
      </p:sp>
    </p:spTree>
    <p:extLst>
      <p:ext uri="{BB962C8B-B14F-4D97-AF65-F5344CB8AC3E}">
        <p14:creationId xmlns:p14="http://schemas.microsoft.com/office/powerpoint/2010/main" val="174239377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571500"/>
            <a:ext cx="7772400" cy="769268"/>
          </a:xfrm>
        </p:spPr>
        <p:txBody>
          <a:bodyPr/>
          <a:lstStyle/>
          <a:p>
            <a:r>
              <a:rPr lang="sv-SE" sz="3200" dirty="0" smtClean="0"/>
              <a:t>Personcentrerad vård i framtiden.</a:t>
            </a:r>
            <a:endParaRPr lang="sv-SE" sz="3200" dirty="0"/>
          </a:p>
        </p:txBody>
      </p:sp>
      <p:sp>
        <p:nvSpPr>
          <p:cNvPr id="3" name="Platshållare för innehåll 2"/>
          <p:cNvSpPr>
            <a:spLocks noGrp="1"/>
          </p:cNvSpPr>
          <p:nvPr>
            <p:ph idx="1"/>
          </p:nvPr>
        </p:nvSpPr>
        <p:spPr>
          <a:xfrm>
            <a:off x="685800" y="1268760"/>
            <a:ext cx="7772400" cy="4774853"/>
          </a:xfrm>
        </p:spPr>
        <p:txBody>
          <a:bodyPr/>
          <a:lstStyle/>
          <a:p>
            <a:pPr marL="0" indent="0">
              <a:buNone/>
            </a:pPr>
            <a:r>
              <a:rPr lang="sv-SE" dirty="0" smtClean="0"/>
              <a:t> </a:t>
            </a:r>
          </a:p>
          <a:p>
            <a:r>
              <a:rPr lang="sv-SE" dirty="0" err="1"/>
              <a:t>Paradigmshifte</a:t>
            </a:r>
            <a:r>
              <a:rPr lang="sv-SE" dirty="0"/>
              <a:t>, vården i Sverige måste ställas om, förändras. Genomgripande </a:t>
            </a:r>
            <a:r>
              <a:rPr lang="sv-SE" dirty="0" err="1"/>
              <a:t>systemshifte</a:t>
            </a:r>
            <a:r>
              <a:rPr lang="sv-SE" dirty="0" smtClean="0"/>
              <a:t>.</a:t>
            </a:r>
          </a:p>
          <a:p>
            <a:r>
              <a:rPr lang="sv-SE" dirty="0" smtClean="0"/>
              <a:t>Sverige har på många sätt en högkvalitativ vård men internationellt sett ligger vi inte i topp vad gäller patienters inflytande och möjlighet till delaktighet i sin egen vård.</a:t>
            </a:r>
          </a:p>
          <a:p>
            <a:r>
              <a:rPr lang="sv-SE" dirty="0" smtClean="0"/>
              <a:t>Regeringen</a:t>
            </a:r>
            <a:r>
              <a:rPr lang="sv-SE" dirty="0"/>
              <a:t>, </a:t>
            </a:r>
            <a:r>
              <a:rPr lang="sv-SE" dirty="0" smtClean="0"/>
              <a:t>socialstyrelsen, </a:t>
            </a:r>
            <a:r>
              <a:rPr lang="sv-SE" dirty="0"/>
              <a:t>vårdförbundet och flera landsting är överens; personcentrerad vård är nu - och framtidens </a:t>
            </a:r>
            <a:r>
              <a:rPr lang="sv-SE" dirty="0" smtClean="0"/>
              <a:t>vårdmodell.</a:t>
            </a:r>
          </a:p>
          <a:p>
            <a:r>
              <a:rPr lang="sv-SE" dirty="0" smtClean="0"/>
              <a:t>SKL har tagit ett nationellt beslut att införa personcentrerad vård.</a:t>
            </a:r>
          </a:p>
          <a:p>
            <a:r>
              <a:rPr lang="sv-SE" dirty="0" smtClean="0"/>
              <a:t> </a:t>
            </a:r>
            <a:r>
              <a:rPr lang="sv-SE" dirty="0"/>
              <a:t>Kortare vårdtider, tryggare patienter och färre medicinska </a:t>
            </a:r>
            <a:r>
              <a:rPr lang="sv-SE" dirty="0" smtClean="0"/>
              <a:t>komplikationer. </a:t>
            </a:r>
          </a:p>
          <a:p>
            <a:pPr marL="0" indent="0">
              <a:buNone/>
            </a:pPr>
            <a:endParaRPr lang="sv-SE" dirty="0" smtClean="0"/>
          </a:p>
          <a:p>
            <a:endParaRPr lang="sv-SE" dirty="0"/>
          </a:p>
          <a:p>
            <a:endParaRPr lang="sv-SE" dirty="0" smtClean="0"/>
          </a:p>
          <a:p>
            <a:pPr marL="0" indent="0">
              <a:buNone/>
            </a:pPr>
            <a:endParaRPr lang="sv-SE" dirty="0"/>
          </a:p>
        </p:txBody>
      </p:sp>
    </p:spTree>
    <p:extLst>
      <p:ext uri="{BB962C8B-B14F-4D97-AF65-F5344CB8AC3E}">
        <p14:creationId xmlns:p14="http://schemas.microsoft.com/office/powerpoint/2010/main" val="12217149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Personcentrerad vård i framtiden.</a:t>
            </a:r>
            <a:endParaRPr lang="sv-SE" sz="3200" dirty="0"/>
          </a:p>
        </p:txBody>
      </p:sp>
      <p:sp>
        <p:nvSpPr>
          <p:cNvPr id="3" name="Platshållare för innehåll 2"/>
          <p:cNvSpPr>
            <a:spLocks noGrp="1"/>
          </p:cNvSpPr>
          <p:nvPr>
            <p:ph idx="1"/>
          </p:nvPr>
        </p:nvSpPr>
        <p:spPr/>
        <p:txBody>
          <a:bodyPr/>
          <a:lstStyle/>
          <a:p>
            <a:r>
              <a:rPr lang="sv-SE" dirty="0" smtClean="0"/>
              <a:t>Patientlagen, en ny lag trädde i kraft 1 januari, 2015. I den har bestämmelser om bland annat hälso-och sjukvårdens skyldigheter att informera, ge valmöjligheter och göra patienten delaktig samlats.</a:t>
            </a:r>
          </a:p>
          <a:p>
            <a:r>
              <a:rPr lang="sv-SE" dirty="0" smtClean="0"/>
              <a:t>Ett av målen i Divisionsplanen för Närsjukvården är att våra patienter ska vara delaktiga i sin planering och vårdprocesser. Patientens väg genom vården ska också förenklas.</a:t>
            </a:r>
          </a:p>
          <a:p>
            <a:endParaRPr lang="sv-SE" dirty="0"/>
          </a:p>
          <a:p>
            <a:endParaRPr lang="sv-SE" dirty="0" smtClean="0"/>
          </a:p>
          <a:p>
            <a:endParaRPr lang="sv-SE" dirty="0"/>
          </a:p>
          <a:p>
            <a:pPr marL="0" indent="0">
              <a:buNone/>
            </a:pPr>
            <a:r>
              <a:rPr lang="sv-SE" dirty="0" smtClean="0"/>
              <a:t>12.</a:t>
            </a:r>
          </a:p>
        </p:txBody>
      </p:sp>
    </p:spTree>
    <p:extLst>
      <p:ext uri="{BB962C8B-B14F-4D97-AF65-F5344CB8AC3E}">
        <p14:creationId xmlns:p14="http://schemas.microsoft.com/office/powerpoint/2010/main" val="370020142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Framtidens vård Etik.</a:t>
            </a:r>
            <a:endParaRPr lang="sv-SE" dirty="0"/>
          </a:p>
        </p:txBody>
      </p:sp>
      <p:sp>
        <p:nvSpPr>
          <p:cNvPr id="3" name="Platshållare för innehåll 2"/>
          <p:cNvSpPr>
            <a:spLocks noGrp="1"/>
          </p:cNvSpPr>
          <p:nvPr>
            <p:ph idx="1"/>
          </p:nvPr>
        </p:nvSpPr>
        <p:spPr/>
        <p:txBody>
          <a:bodyPr/>
          <a:lstStyle/>
          <a:p>
            <a:pPr marL="0" indent="0">
              <a:buNone/>
            </a:pPr>
            <a:r>
              <a:rPr lang="sv-SE" dirty="0" smtClean="0"/>
              <a:t> Alla </a:t>
            </a:r>
            <a:r>
              <a:rPr lang="sv-SE" dirty="0"/>
              <a:t>människor har samma värde och samma rätt till hälsa. </a:t>
            </a:r>
          </a:p>
          <a:p>
            <a:r>
              <a:rPr lang="sv-SE" dirty="0"/>
              <a:t>Alla människor har förmågor och resurser och ska respekteras för det.</a:t>
            </a:r>
          </a:p>
          <a:p>
            <a:r>
              <a:rPr lang="sv-SE" dirty="0"/>
              <a:t>Stärka vårdens etik och ha rätt värden i fokus. Det finns stora möjligheter för vårdens </a:t>
            </a:r>
            <a:r>
              <a:rPr lang="sv-SE" dirty="0" smtClean="0"/>
              <a:t>utveckling</a:t>
            </a:r>
          </a:p>
          <a:p>
            <a:endParaRPr lang="sv-SE" dirty="0"/>
          </a:p>
          <a:p>
            <a:endParaRPr lang="sv-SE" dirty="0" smtClean="0"/>
          </a:p>
          <a:p>
            <a:endParaRPr lang="sv-SE" dirty="0"/>
          </a:p>
          <a:p>
            <a:endParaRPr lang="sv-SE" dirty="0" smtClean="0"/>
          </a:p>
          <a:p>
            <a:pPr marL="0" indent="0">
              <a:buNone/>
            </a:pPr>
            <a:r>
              <a:rPr lang="sv-SE" dirty="0" smtClean="0"/>
              <a:t>13.</a:t>
            </a:r>
            <a:endParaRPr lang="sv-S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188" y="7245424"/>
            <a:ext cx="4572000"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9203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76672"/>
            <a:ext cx="7772400" cy="1143000"/>
          </a:xfrm>
        </p:spPr>
        <p:txBody>
          <a:bodyPr/>
          <a:lstStyle/>
          <a:p>
            <a:r>
              <a:rPr lang="sv-SE" sz="2400" dirty="0"/>
              <a:t>Hur ska vi utveckla  kunskaperna för att lyckas med en framgångsrik </a:t>
            </a:r>
            <a:r>
              <a:rPr lang="sv-SE" sz="2400" dirty="0" smtClean="0"/>
              <a:t>implementering?</a:t>
            </a:r>
            <a:endParaRPr lang="sv-SE" sz="2400" dirty="0"/>
          </a:p>
        </p:txBody>
      </p:sp>
      <p:sp>
        <p:nvSpPr>
          <p:cNvPr id="3" name="Platshållare för innehåll 2"/>
          <p:cNvSpPr>
            <a:spLocks noGrp="1"/>
          </p:cNvSpPr>
          <p:nvPr>
            <p:ph idx="1"/>
          </p:nvPr>
        </p:nvSpPr>
        <p:spPr/>
        <p:txBody>
          <a:bodyPr/>
          <a:lstStyle/>
          <a:p>
            <a:pPr>
              <a:buFontTx/>
              <a:buChar char="-"/>
            </a:pPr>
            <a:r>
              <a:rPr lang="sv-SE" dirty="0" smtClean="0"/>
              <a:t>Öka förståelsen för partnerskapet mellan vårdare och patienter.</a:t>
            </a:r>
          </a:p>
          <a:p>
            <a:pPr>
              <a:buFontTx/>
              <a:buChar char="-"/>
            </a:pPr>
            <a:r>
              <a:rPr lang="sv-SE" dirty="0" smtClean="0"/>
              <a:t>Strukturerat arbetssätt</a:t>
            </a:r>
          </a:p>
          <a:p>
            <a:pPr>
              <a:buFontTx/>
              <a:buChar char="-"/>
            </a:pPr>
            <a:r>
              <a:rPr lang="sv-SE" dirty="0" smtClean="0"/>
              <a:t>Dokumentering</a:t>
            </a:r>
          </a:p>
          <a:p>
            <a:pPr marL="0" indent="0">
              <a:buNone/>
            </a:pPr>
            <a:endParaRPr lang="sv-SE" sz="2000" dirty="0" smtClean="0"/>
          </a:p>
          <a:p>
            <a:pPr marL="0" indent="0">
              <a:buNone/>
            </a:pPr>
            <a:endParaRPr lang="sv-SE" sz="2000" dirty="0"/>
          </a:p>
          <a:p>
            <a:endParaRPr lang="sv-SE"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828" y="2399677"/>
            <a:ext cx="5944429" cy="445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99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Referenser.</a:t>
            </a:r>
            <a:endParaRPr lang="sv-SE" dirty="0"/>
          </a:p>
        </p:txBody>
      </p:sp>
      <p:sp>
        <p:nvSpPr>
          <p:cNvPr id="3" name="Platshållare för innehåll 2"/>
          <p:cNvSpPr>
            <a:spLocks noGrp="1"/>
          </p:cNvSpPr>
          <p:nvPr>
            <p:ph idx="1"/>
          </p:nvPr>
        </p:nvSpPr>
        <p:spPr/>
        <p:txBody>
          <a:bodyPr/>
          <a:lstStyle/>
          <a:p>
            <a:pPr marL="0" indent="0">
              <a:buNone/>
            </a:pPr>
            <a:endParaRPr lang="sv-SE" dirty="0"/>
          </a:p>
          <a:p>
            <a:r>
              <a:rPr lang="sv-SE" dirty="0" smtClean="0"/>
              <a:t>GPCC – Centrum för personcentrerad vård vid Göteborgs universitet</a:t>
            </a:r>
          </a:p>
          <a:p>
            <a:r>
              <a:rPr lang="sv-SE" dirty="0" smtClean="0"/>
              <a:t>Partnerskap – personcentrering inom hälso-och sju Partnerskap – personcentrering inom </a:t>
            </a:r>
            <a:r>
              <a:rPr lang="sv-SE" dirty="0" err="1" smtClean="0"/>
              <a:t>hälso</a:t>
            </a:r>
            <a:r>
              <a:rPr lang="sv-SE" dirty="0" smtClean="0"/>
              <a:t> – och sjukvård.</a:t>
            </a:r>
          </a:p>
          <a:p>
            <a:r>
              <a:rPr lang="sv-SE" dirty="0" err="1" smtClean="0"/>
              <a:t>Vårdförbunde</a:t>
            </a:r>
            <a:endParaRPr lang="sv-SE" dirty="0" smtClean="0"/>
          </a:p>
          <a:p>
            <a:endParaRPr lang="sv-SE" dirty="0"/>
          </a:p>
          <a:p>
            <a:endParaRPr lang="sv-SE" dirty="0" smtClean="0"/>
          </a:p>
          <a:p>
            <a:endParaRPr lang="sv-SE" dirty="0"/>
          </a:p>
          <a:p>
            <a:pPr marL="0" indent="0">
              <a:buNone/>
            </a:pPr>
            <a:r>
              <a:rPr lang="sv-SE" dirty="0" smtClean="0"/>
              <a:t>15.</a:t>
            </a:r>
            <a:endParaRPr lang="sv-SE" dirty="0"/>
          </a:p>
        </p:txBody>
      </p:sp>
    </p:spTree>
    <p:extLst>
      <p:ext uri="{BB962C8B-B14F-4D97-AF65-F5344CB8AC3E}">
        <p14:creationId xmlns:p14="http://schemas.microsoft.com/office/powerpoint/2010/main" val="375269252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dirty="0"/>
          </a:p>
        </p:txBody>
      </p:sp>
      <p:pic>
        <p:nvPicPr>
          <p:cNvPr id="1026" name="Picture 2" descr="C:\Users\lbcarutt\AppData\Local\Microsoft\Windows\Temporary Internet Files\Content.Outlook\VDG9O6Y4\1893117-maple-le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44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544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Video </a:t>
            </a:r>
            <a:endParaRPr lang="sv-SE" dirty="0"/>
          </a:p>
        </p:txBody>
      </p:sp>
      <p:sp>
        <p:nvSpPr>
          <p:cNvPr id="3" name="Platshållare för innehåll 2"/>
          <p:cNvSpPr>
            <a:spLocks noGrp="1"/>
          </p:cNvSpPr>
          <p:nvPr>
            <p:ph idx="1"/>
          </p:nvPr>
        </p:nvSpPr>
        <p:spPr/>
        <p:txBody>
          <a:bodyPr/>
          <a:lstStyle/>
          <a:p>
            <a:pPr marL="0" indent="0">
              <a:buNone/>
            </a:pPr>
            <a:r>
              <a:rPr lang="sv-SE" dirty="0" smtClean="0">
                <a:hlinkClick r:id="rId3"/>
              </a:rPr>
              <a:t>Partnerskap - personcentrering inom hälso- och sjukvård</a:t>
            </a:r>
            <a:endParaRPr lang="sv-SE" dirty="0" smtClean="0"/>
          </a:p>
          <a:p>
            <a:pPr marL="0" indent="0">
              <a:buNone/>
            </a:pPr>
            <a:endParaRPr lang="sv-SE" dirty="0"/>
          </a:p>
          <a:p>
            <a:pPr marL="0" indent="0">
              <a:buNone/>
            </a:pPr>
            <a:endParaRPr lang="sv-SE" dirty="0" smtClean="0"/>
          </a:p>
        </p:txBody>
      </p:sp>
    </p:spTree>
    <p:extLst>
      <p:ext uri="{BB962C8B-B14F-4D97-AF65-F5344CB8AC3E}">
        <p14:creationId xmlns:p14="http://schemas.microsoft.com/office/powerpoint/2010/main" val="2648431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510"/>
            <a:ext cx="93610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4972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Vad är personcentrerad vård?</a:t>
            </a:r>
            <a:endParaRPr lang="sv-SE" sz="3200" dirty="0"/>
          </a:p>
        </p:txBody>
      </p:sp>
      <p:sp>
        <p:nvSpPr>
          <p:cNvPr id="3" name="Platshållare för innehåll 2"/>
          <p:cNvSpPr>
            <a:spLocks noGrp="1"/>
          </p:cNvSpPr>
          <p:nvPr>
            <p:ph idx="1"/>
          </p:nvPr>
        </p:nvSpPr>
        <p:spPr/>
        <p:txBody>
          <a:bodyPr/>
          <a:lstStyle/>
          <a:p>
            <a:r>
              <a:rPr lang="sv-SE" dirty="0"/>
              <a:t>P</a:t>
            </a:r>
            <a:r>
              <a:rPr lang="sv-SE" dirty="0" smtClean="0"/>
              <a:t>ersonen och inte patienten eller diagnosen, sätts i centrum för vården.</a:t>
            </a:r>
          </a:p>
          <a:p>
            <a:r>
              <a:rPr lang="sv-SE" dirty="0" smtClean="0"/>
              <a:t>Man arbetar med patienten som betraktas som en person, medmänniska och expert.</a:t>
            </a:r>
          </a:p>
          <a:p>
            <a:r>
              <a:rPr lang="sv-SE" dirty="0" smtClean="0"/>
              <a:t>Personcentrerad vård är inte bara en ”ny modell” som vi kan applicera på den nuvarande verksamheten utan ett etiskt förhållningssätt, en människosyn som vägleder våra handlingar.</a:t>
            </a:r>
          </a:p>
          <a:p>
            <a:r>
              <a:rPr lang="sv-SE" dirty="0" smtClean="0"/>
              <a:t>Ett personcentrerat förhållningssätt innebär att lyssna på patientens berättelse för att bli medveten och identifiera varje persons vilja, behov, motiv och resurser när information ska ges.</a:t>
            </a:r>
          </a:p>
          <a:p>
            <a:r>
              <a:rPr lang="sv-SE" dirty="0" smtClean="0"/>
              <a:t>Utgångspunkten är patientberättelsen där patientens upplevelse av situation beskriver förutsättningar, resurser och hinder.</a:t>
            </a:r>
          </a:p>
          <a:p>
            <a:pPr marL="0" indent="0">
              <a:buNone/>
            </a:pPr>
            <a:r>
              <a:rPr lang="sv-SE" dirty="0" smtClean="0"/>
              <a:t>3.</a:t>
            </a:r>
            <a:endParaRPr lang="sv-SE" dirty="0"/>
          </a:p>
        </p:txBody>
      </p:sp>
    </p:spTree>
    <p:extLst>
      <p:ext uri="{BB962C8B-B14F-4D97-AF65-F5344CB8AC3E}">
        <p14:creationId xmlns:p14="http://schemas.microsoft.com/office/powerpoint/2010/main" val="420727069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Vad är personcentrerad vård?</a:t>
            </a:r>
            <a:endParaRPr lang="sv-SE" sz="3200" dirty="0"/>
          </a:p>
        </p:txBody>
      </p:sp>
      <p:sp>
        <p:nvSpPr>
          <p:cNvPr id="3" name="Platshållare för innehåll 2"/>
          <p:cNvSpPr>
            <a:spLocks noGrp="1"/>
          </p:cNvSpPr>
          <p:nvPr>
            <p:ph idx="1"/>
          </p:nvPr>
        </p:nvSpPr>
        <p:spPr/>
        <p:txBody>
          <a:bodyPr/>
          <a:lstStyle/>
          <a:p>
            <a:r>
              <a:rPr lang="sv-SE" dirty="0" smtClean="0"/>
              <a:t>Att det skapas ett partnerskap mellan sjukvårdspersonal och patient, </a:t>
            </a:r>
            <a:r>
              <a:rPr lang="sv-SE" dirty="0"/>
              <a:t>e</a:t>
            </a:r>
            <a:r>
              <a:rPr lang="sv-SE" dirty="0" smtClean="0"/>
              <a:t>ftersom det bygger på en ömsesidig respekt mellan sjukvårdspersonal och patient för varandras kunskap.</a:t>
            </a:r>
          </a:p>
          <a:p>
            <a:r>
              <a:rPr lang="sv-SE" dirty="0" smtClean="0"/>
              <a:t>Det innebär även att patientens eget ansvar för sin hälsa och sitt liv ska ses som en förutsättning i planeringen av vården.</a:t>
            </a:r>
          </a:p>
          <a:p>
            <a:r>
              <a:rPr lang="sv-SE" dirty="0" smtClean="0"/>
              <a:t>Utmaningen handlar om att lära känna den enskilda personen ”bakom” symtomen och ta reda på vad som gör personen unik och låta patienten få vara en aktiv partner. När vården planeras och genomförs bör man undvika att patienten enbart blir en passiv mottagare.</a:t>
            </a:r>
          </a:p>
          <a:p>
            <a:endParaRPr lang="sv-SE" dirty="0" smtClean="0"/>
          </a:p>
          <a:p>
            <a:endParaRPr lang="sv-SE" dirty="0" smtClean="0"/>
          </a:p>
          <a:p>
            <a:pPr marL="0" indent="0">
              <a:buNone/>
            </a:pPr>
            <a:r>
              <a:rPr lang="sv-SE" dirty="0" smtClean="0"/>
              <a:t>4.</a:t>
            </a:r>
            <a:endParaRPr lang="sv-SE" dirty="0"/>
          </a:p>
        </p:txBody>
      </p:sp>
    </p:spTree>
    <p:extLst>
      <p:ext uri="{BB962C8B-B14F-4D97-AF65-F5344CB8AC3E}">
        <p14:creationId xmlns:p14="http://schemas.microsoft.com/office/powerpoint/2010/main" val="77423469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sv-SE" sz="3200" dirty="0" smtClean="0"/>
              <a:t>Partnerskapet</a:t>
            </a:r>
          </a:p>
        </p:txBody>
      </p:sp>
      <p:sp>
        <p:nvSpPr>
          <p:cNvPr id="7171" name="Rectangle 3"/>
          <p:cNvSpPr>
            <a:spLocks noGrp="1" noChangeArrowheads="1"/>
          </p:cNvSpPr>
          <p:nvPr>
            <p:ph idx="1"/>
          </p:nvPr>
        </p:nvSpPr>
        <p:spPr/>
        <p:txBody>
          <a:bodyPr>
            <a:normAutofit/>
          </a:bodyPr>
          <a:lstStyle/>
          <a:p>
            <a:r>
              <a:rPr lang="sv-SE" dirty="0" smtClean="0"/>
              <a:t>Två experter möts</a:t>
            </a:r>
          </a:p>
          <a:p>
            <a:r>
              <a:rPr lang="sv-SE" dirty="0" smtClean="0"/>
              <a:t>En människa med tankar, känslor, erfarenheter, kunskaper, traditioner och värderingar.</a:t>
            </a:r>
          </a:p>
          <a:p>
            <a:r>
              <a:rPr lang="sv-SE" dirty="0" smtClean="0"/>
              <a:t>Tillskriver patienten rättigheter och ansvar när det gäller den egna vården.</a:t>
            </a:r>
          </a:p>
          <a:p>
            <a:r>
              <a:rPr lang="sv-SE" dirty="0" smtClean="0"/>
              <a:t>Aktiv partner</a:t>
            </a:r>
          </a:p>
          <a:p>
            <a:r>
              <a:rPr lang="sv-SE" dirty="0" smtClean="0"/>
              <a:t>Gemensamt ansvar</a:t>
            </a:r>
          </a:p>
          <a:p>
            <a:r>
              <a:rPr lang="sv-SE" dirty="0" smtClean="0"/>
              <a:t>Kontrakt: ”personlig hälsoplan”</a:t>
            </a:r>
          </a:p>
          <a:p>
            <a:r>
              <a:rPr lang="sv-SE" dirty="0" smtClean="0"/>
              <a:t>Mötet , patientens berättelse.</a:t>
            </a:r>
          </a:p>
          <a:p>
            <a:pPr marL="0" indent="0">
              <a:buNone/>
            </a:pPr>
            <a:r>
              <a:rPr lang="sv-SE" dirty="0" smtClean="0"/>
              <a:t> Kunna se och möta hela personen och inte bara sjukdomen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7" y="3645024"/>
            <a:ext cx="2674852" cy="306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65732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Patientberättelsen.</a:t>
            </a:r>
            <a:endParaRPr lang="sv-SE" sz="3200" dirty="0"/>
          </a:p>
        </p:txBody>
      </p:sp>
      <p:sp>
        <p:nvSpPr>
          <p:cNvPr id="3" name="Platshållare för innehåll 2"/>
          <p:cNvSpPr>
            <a:spLocks noGrp="1"/>
          </p:cNvSpPr>
          <p:nvPr>
            <p:ph idx="1"/>
          </p:nvPr>
        </p:nvSpPr>
        <p:spPr/>
        <p:txBody>
          <a:bodyPr>
            <a:normAutofit lnSpcReduction="10000"/>
          </a:bodyPr>
          <a:lstStyle/>
          <a:p>
            <a:pPr marL="0" indent="0">
              <a:buNone/>
            </a:pPr>
            <a:r>
              <a:rPr lang="sv-SE" dirty="0" smtClean="0"/>
              <a:t>- Grundläggande är att personalen LYSSNAR på patientens berättelse.</a:t>
            </a:r>
          </a:p>
          <a:p>
            <a:pPr>
              <a:buFontTx/>
              <a:buChar char="-"/>
            </a:pPr>
            <a:r>
              <a:rPr lang="sv-SE" dirty="0" smtClean="0"/>
              <a:t>Uttryck av upplevelser, erfarenheter och känslor som beskrivs, tolkas och delas med andra.</a:t>
            </a:r>
          </a:p>
          <a:p>
            <a:pPr>
              <a:buFontTx/>
              <a:buChar char="-"/>
            </a:pPr>
            <a:r>
              <a:rPr lang="sv-SE" dirty="0" smtClean="0"/>
              <a:t>Patientens behov och resurser- mänskliga förmågor.</a:t>
            </a:r>
          </a:p>
          <a:p>
            <a:pPr>
              <a:buFontTx/>
              <a:buChar char="-"/>
            </a:pPr>
            <a:r>
              <a:rPr lang="sv-SE" dirty="0" smtClean="0"/>
              <a:t>Skapas genom dialog mellan patient (ofta tillsammans med anhöriga) och hälso-och vårdpersonal.</a:t>
            </a:r>
          </a:p>
          <a:p>
            <a:pPr>
              <a:buFontTx/>
              <a:buChar char="-"/>
            </a:pPr>
            <a:r>
              <a:rPr lang="sv-SE" dirty="0" smtClean="0"/>
              <a:t>Skapa förutsättningar, ta initiativ till ett samtal. </a:t>
            </a:r>
            <a:endParaRPr lang="sv-SE" dirty="0"/>
          </a:p>
          <a:p>
            <a:pPr>
              <a:buFontTx/>
              <a:buChar char="-"/>
            </a:pPr>
            <a:r>
              <a:rPr lang="sv-SE" dirty="0" smtClean="0"/>
              <a:t>Skicklighet, måste få ta tid, kanske vid flera tillfällen och i samband med andra aktiviteter.</a:t>
            </a:r>
          </a:p>
          <a:p>
            <a:pPr>
              <a:buFontTx/>
              <a:buChar char="-"/>
            </a:pPr>
            <a:r>
              <a:rPr lang="sv-SE" dirty="0" smtClean="0"/>
              <a:t>Fokus i berättelsens innehåll: patientens upplevelse, tolkning av sina symtom, hur symtomen påverkar det dagliga livet och vilka möjligheter.</a:t>
            </a:r>
          </a:p>
          <a:p>
            <a:pPr marL="0" indent="0">
              <a:buNone/>
            </a:pPr>
            <a:endParaRPr lang="sv-SE" dirty="0" smtClean="0"/>
          </a:p>
          <a:p>
            <a:pPr>
              <a:buFontTx/>
              <a:buChar char="-"/>
            </a:pPr>
            <a:endParaRPr lang="sv-SE" dirty="0" smtClean="0"/>
          </a:p>
        </p:txBody>
      </p:sp>
    </p:spTree>
    <p:extLst>
      <p:ext uri="{BB962C8B-B14F-4D97-AF65-F5344CB8AC3E}">
        <p14:creationId xmlns:p14="http://schemas.microsoft.com/office/powerpoint/2010/main" val="3628920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Personcentrerat samtal.</a:t>
            </a:r>
            <a:endParaRPr lang="sv-SE" sz="3200" dirty="0"/>
          </a:p>
        </p:txBody>
      </p:sp>
      <p:sp>
        <p:nvSpPr>
          <p:cNvPr id="3" name="Platshållare för innehåll 2"/>
          <p:cNvSpPr>
            <a:spLocks noGrp="1"/>
          </p:cNvSpPr>
          <p:nvPr>
            <p:ph idx="1"/>
          </p:nvPr>
        </p:nvSpPr>
        <p:spPr/>
        <p:txBody>
          <a:bodyPr/>
          <a:lstStyle/>
          <a:p>
            <a:r>
              <a:rPr lang="sv-SE" dirty="0" smtClean="0"/>
              <a:t>Patienten identifieras</a:t>
            </a:r>
          </a:p>
          <a:p>
            <a:r>
              <a:rPr lang="sv-SE" dirty="0" smtClean="0"/>
              <a:t>Resurser och behov.</a:t>
            </a:r>
          </a:p>
          <a:p>
            <a:r>
              <a:rPr lang="sv-SE" dirty="0" smtClean="0"/>
              <a:t>Glädje.</a:t>
            </a:r>
          </a:p>
          <a:p>
            <a:r>
              <a:rPr lang="sv-SE" dirty="0" smtClean="0"/>
              <a:t>Motivation.</a:t>
            </a:r>
          </a:p>
          <a:p>
            <a:r>
              <a:rPr lang="sv-SE" dirty="0" smtClean="0"/>
              <a:t>Vilja</a:t>
            </a:r>
          </a:p>
          <a:p>
            <a:r>
              <a:rPr lang="sv-SE" dirty="0" smtClean="0"/>
              <a:t>Socialt nätverk.</a:t>
            </a:r>
          </a:p>
          <a:p>
            <a:endParaRPr lang="sv-SE" dirty="0"/>
          </a:p>
          <a:p>
            <a:endParaRPr lang="sv-SE" dirty="0" smtClean="0"/>
          </a:p>
          <a:p>
            <a:pPr marL="0" indent="0">
              <a:buNone/>
            </a:pPr>
            <a:r>
              <a:rPr lang="sv-SE" dirty="0" smtClean="0"/>
              <a:t>7.</a:t>
            </a:r>
          </a:p>
          <a:p>
            <a:endParaRPr lang="sv-SE"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8000"/>
                    </a14:imgEffect>
                    <a14:imgEffect>
                      <a14:saturation sat="112000"/>
                    </a14:imgEffect>
                  </a14:imgLayer>
                </a14:imgProps>
              </a:ext>
              <a:ext uri="{28A0092B-C50C-407E-A947-70E740481C1C}">
                <a14:useLocalDpi xmlns:a14="http://schemas.microsoft.com/office/drawing/2010/main" val="0"/>
              </a:ext>
            </a:extLst>
          </a:blip>
          <a:srcRect/>
          <a:stretch>
            <a:fillRect/>
          </a:stretch>
        </p:blipFill>
        <p:spPr bwMode="auto">
          <a:xfrm>
            <a:off x="3563888" y="1916832"/>
            <a:ext cx="5258534" cy="464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86159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Dokumentation.</a:t>
            </a:r>
            <a:endParaRPr lang="sv-SE" sz="3200" dirty="0"/>
          </a:p>
        </p:txBody>
      </p:sp>
      <p:sp>
        <p:nvSpPr>
          <p:cNvPr id="3" name="Platshållare för innehåll 2"/>
          <p:cNvSpPr>
            <a:spLocks noGrp="1"/>
          </p:cNvSpPr>
          <p:nvPr>
            <p:ph idx="1"/>
          </p:nvPr>
        </p:nvSpPr>
        <p:spPr/>
        <p:txBody>
          <a:bodyPr>
            <a:normAutofit/>
          </a:bodyPr>
          <a:lstStyle/>
          <a:p>
            <a:pPr>
              <a:buFontTx/>
              <a:buChar char="-"/>
            </a:pPr>
            <a:r>
              <a:rPr lang="sv-SE" dirty="0" smtClean="0"/>
              <a:t>Dokumentation är kommunikation.</a:t>
            </a:r>
          </a:p>
          <a:p>
            <a:pPr>
              <a:buFontTx/>
              <a:buChar char="-"/>
            </a:pPr>
            <a:r>
              <a:rPr lang="sv-SE" dirty="0" smtClean="0"/>
              <a:t>Kommunikation är en grundsten i all personcentrerad vård.</a:t>
            </a:r>
          </a:p>
          <a:p>
            <a:pPr>
              <a:buFontTx/>
              <a:buChar char="-"/>
            </a:pPr>
            <a:r>
              <a:rPr lang="sv-SE" dirty="0" smtClean="0"/>
              <a:t>Patientberättelsen och personlig hälsoplan inkluderas i journalen.</a:t>
            </a:r>
          </a:p>
          <a:p>
            <a:pPr>
              <a:buFontTx/>
              <a:buChar char="-"/>
            </a:pPr>
            <a:r>
              <a:rPr lang="sv-SE" dirty="0" smtClean="0"/>
              <a:t>Hälsoplanen är en överenskommelse om mål och aktiviteter för att nå hälsa som upprättas mellan professionell och patient.</a:t>
            </a:r>
          </a:p>
          <a:p>
            <a:pPr>
              <a:buFontTx/>
              <a:buChar char="-"/>
            </a:pPr>
            <a:r>
              <a:rPr lang="sv-SE" dirty="0" smtClean="0"/>
              <a:t>Att dokumentera på ett sätt att få en helhetsbild av personens hälsotillstånd är en professionell utmaning.</a:t>
            </a:r>
          </a:p>
          <a:p>
            <a:pPr>
              <a:buFontTx/>
              <a:buChar char="-"/>
            </a:pPr>
            <a:r>
              <a:rPr lang="sv-SE" dirty="0" smtClean="0"/>
              <a:t>Dokumentation är nödvändig för kvalitet och kontinuitet.</a:t>
            </a:r>
          </a:p>
          <a:p>
            <a:pPr marL="0" indent="0">
              <a:buNone/>
            </a:pPr>
            <a:r>
              <a:rPr lang="sv-SE" dirty="0" smtClean="0"/>
              <a:t>8.</a:t>
            </a:r>
            <a:endParaRPr lang="sv-SE" dirty="0"/>
          </a:p>
          <a:p>
            <a:pPr>
              <a:buFontTx/>
              <a:buChar char="-"/>
            </a:pPr>
            <a:endParaRPr lang="sv-SE" dirty="0"/>
          </a:p>
        </p:txBody>
      </p:sp>
    </p:spTree>
    <p:extLst>
      <p:ext uri="{BB962C8B-B14F-4D97-AF65-F5344CB8AC3E}">
        <p14:creationId xmlns:p14="http://schemas.microsoft.com/office/powerpoint/2010/main" val="91094387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smtClean="0"/>
              <a:t>GPCC</a:t>
            </a:r>
            <a:endParaRPr lang="sv-SE" sz="3200" dirty="0"/>
          </a:p>
        </p:txBody>
      </p:sp>
      <p:sp>
        <p:nvSpPr>
          <p:cNvPr id="3" name="Platshållare för innehåll 2"/>
          <p:cNvSpPr>
            <a:spLocks noGrp="1"/>
          </p:cNvSpPr>
          <p:nvPr>
            <p:ph idx="1"/>
          </p:nvPr>
        </p:nvSpPr>
        <p:spPr/>
        <p:txBody>
          <a:bodyPr/>
          <a:lstStyle/>
          <a:p>
            <a:r>
              <a:rPr lang="sv-SE" dirty="0" smtClean="0"/>
              <a:t>Centrum för personcentrerad vård vid Göteborgs universitet. Startade 2010.</a:t>
            </a:r>
          </a:p>
          <a:p>
            <a:r>
              <a:rPr lang="sv-SE" dirty="0" smtClean="0"/>
              <a:t>Huvuduppgift är att bedriva patientnära forskning om personcentrerad vård. Idag pågår ett trettiotal forskningsprojekt. Ett hundratal forskare, tvärvetenskapligt.</a:t>
            </a:r>
          </a:p>
          <a:p>
            <a:r>
              <a:rPr lang="sv-SE" dirty="0" smtClean="0"/>
              <a:t>GPCC arbetar med två referensavdelningar på Sahlgrenska universitetssjukhuset/ Östra där lösningar för personcentrerad vård testas i sjukhusmiljö.</a:t>
            </a:r>
          </a:p>
          <a:p>
            <a:r>
              <a:rPr lang="sv-SE" dirty="0" smtClean="0"/>
              <a:t>Föreståndare för PPCC är Inger Ekman, professor i omvårdnad vid Sahlgrenska akademin.</a:t>
            </a:r>
          </a:p>
          <a:p>
            <a:endParaRPr lang="sv-SE" dirty="0" smtClean="0"/>
          </a:p>
          <a:p>
            <a:endParaRPr lang="sv-SE" dirty="0" smtClean="0"/>
          </a:p>
          <a:p>
            <a:pPr marL="0" indent="0">
              <a:buNone/>
            </a:pPr>
            <a:r>
              <a:rPr lang="sv-SE" dirty="0" smtClean="0"/>
              <a:t>9.</a:t>
            </a:r>
            <a:endParaRPr lang="sv-SE" dirty="0"/>
          </a:p>
        </p:txBody>
      </p:sp>
    </p:spTree>
    <p:extLst>
      <p:ext uri="{BB962C8B-B14F-4D97-AF65-F5344CB8AC3E}">
        <p14:creationId xmlns:p14="http://schemas.microsoft.com/office/powerpoint/2010/main" val="40369994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Norrbottens läns landsting">
  <a:themeElements>
    <a:clrScheme name="Kopia av 1Kopia av MALL_VIT 8">
      <a:dk1>
        <a:srgbClr val="003399"/>
      </a:dk1>
      <a:lt1>
        <a:srgbClr val="FFFFFF"/>
      </a:lt1>
      <a:dk2>
        <a:srgbClr val="000000"/>
      </a:dk2>
      <a:lt2>
        <a:srgbClr val="969696"/>
      </a:lt2>
      <a:accent1>
        <a:srgbClr val="969696"/>
      </a:accent1>
      <a:accent2>
        <a:srgbClr val="FFFF99"/>
      </a:accent2>
      <a:accent3>
        <a:srgbClr val="FFFFFF"/>
      </a:accent3>
      <a:accent4>
        <a:srgbClr val="002A82"/>
      </a:accent4>
      <a:accent5>
        <a:srgbClr val="C9C9C9"/>
      </a:accent5>
      <a:accent6>
        <a:srgbClr val="E7E78A"/>
      </a:accent6>
      <a:hlink>
        <a:srgbClr val="0D68B0"/>
      </a:hlink>
      <a:folHlink>
        <a:srgbClr val="C73238"/>
      </a:folHlink>
    </a:clrScheme>
    <a:fontScheme name="vit med jpglogga 180_ny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600" b="0" i="0" u="none" strike="noStrike" cap="none" normalizeH="0" baseline="0" smtClean="0">
            <a:ln>
              <a:noFill/>
            </a:ln>
            <a:solidFill>
              <a:schemeClr val="tx1"/>
            </a:solidFill>
            <a:effectLst/>
            <a:latin typeface="Arial" charset="0"/>
          </a:defRPr>
        </a:defPPr>
      </a:lstStyle>
    </a:lnDef>
  </a:objectDefaults>
  <a:extraClrSchemeLst>
    <a:extraClrScheme>
      <a:clrScheme name="vit med jpglogga 180_ny 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t med jpglogga 180_ny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vit med jpglogga 180_ny 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t med jpglogga 180_ny 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t med jpglogga 180_ny 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t med jpglogga 180_ny 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vit med jpglogga 180_ny 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opia av 1Kopia av MALL_VI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a av 1Kopia av MALL_VI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a av 1Kopia av MALL_VI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a av 1Kopia av MALL_VI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opia av 1Kopia av MALL_VI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opia av 1Kopia av MALL_VIT 8">
        <a:dk1>
          <a:srgbClr val="003399"/>
        </a:dk1>
        <a:lt1>
          <a:srgbClr val="FFFFFF"/>
        </a:lt1>
        <a:dk2>
          <a:srgbClr val="000000"/>
        </a:dk2>
        <a:lt2>
          <a:srgbClr val="969696"/>
        </a:lt2>
        <a:accent1>
          <a:srgbClr val="969696"/>
        </a:accent1>
        <a:accent2>
          <a:srgbClr val="FFFF99"/>
        </a:accent2>
        <a:accent3>
          <a:srgbClr val="FFFFFF"/>
        </a:accent3>
        <a:accent4>
          <a:srgbClr val="002A82"/>
        </a:accent4>
        <a:accent5>
          <a:srgbClr val="C9C9C9"/>
        </a:accent5>
        <a:accent6>
          <a:srgbClr val="E7E78A"/>
        </a:accent6>
        <a:hlink>
          <a:srgbClr val="0D68B0"/>
        </a:hlink>
        <a:folHlink>
          <a:srgbClr val="C732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NLLPublishDate xmlns="http://schemas.microsoft.com/sharepoint/v3">2016-05-28T01:34:21+00:00</NLLPublishDate>
    <NLLPublishingstatus xmlns="http://schemas.microsoft.com/sharepoint/v3">Publicerad</NLLPublishingstatus>
    <NLLDocumentIDValue xmlns="http://schemas.microsoft.com/sharepoint/v3">PVård131-704613057-28</NLLDocumentIDValue>
    <NLLThinningTime xmlns="http://schemas.microsoft.com/sharepoint/v3" xsi:nil="true"/>
    <NLLPublishDateQuickpart xmlns="http://schemas.microsoft.com/sharepoint/v3">2016-05-28</NLLPublishDateQuickpart>
    <NLLInformationCollectionTaxHTField0 xmlns="http://schemas.microsoft.com/sharepoint/v3">
      <Terms xmlns="http://schemas.microsoft.com/office/infopath/2007/PartnerControls"/>
    </NLLInformationCollectionTaxHTField0>
    <NLLEstablishedByQuickpart xmlns="http://schemas.microsoft.com/sharepoint/v3">Nina Ojala</NLLEstablishedByQuickpart>
    <prdProcessTaxHTField0 xmlns="http://schemas.microsoft.com/sharepoint/v3">
      <Terms xmlns="http://schemas.microsoft.com/office/infopath/2007/PartnerControls"/>
    </prdProcessTaxHTField0>
    <AnsvarigQuickpart xmlns="http://schemas.microsoft.com/sharepoint/v3">Nina Ojala</AnsvarigQuickpart>
    <NLLEstablishedBy xmlns="http://schemas.microsoft.com/sharepoint/v3">
      <UserInfo>
        <DisplayName>Nina Ojala</DisplayName>
        <AccountId>31</AccountId>
        <AccountType/>
      </UserInfo>
    </NLLEstablishedBy>
    <NLLStakeholderTaxHTField0 xmlns="http://schemas.microsoft.com/sharepoint/v3">
      <Terms xmlns="http://schemas.microsoft.com/office/infopath/2007/PartnerControls"/>
    </NLLStakeholderTaxHTField0>
    <NLLDocumentTypeTaxHTField0 xmlns="http://schemas.microsoft.com/sharepoint/v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981e6eac-a633-4de2-91a2-d5e48e1c0d00</TermId>
        </TermInfo>
      </Terms>
    </NLLDocumentTypeTaxHTField0>
    <NLLVersion xmlns="http://schemas.microsoft.com/sharepoint/v3">1.0</NLLVersion>
    <NLLInformationclass xmlns="http://schemas.microsoft.com/sharepoint/v3">Publik</NLLInformationclass>
    <NLLModifiedBy xmlns="http://schemas.microsoft.com/sharepoint/v3">Nina Ojala</NLLModifiedBy>
    <NLLProducerPlaceTaxHTField0 xmlns="http://schemas.microsoft.com/sharepoint/v3">
      <Terms xmlns="http://schemas.microsoft.com/office/infopath/2007/PartnerControls">
        <TermInfo xmlns="http://schemas.microsoft.com/office/infopath/2007/PartnerControls">
          <TermName xmlns="http://schemas.microsoft.com/office/infopath/2007/PartnerControls">Personcentrerad vård - Ett möte på IVAK</TermName>
          <TermId xmlns="http://schemas.microsoft.com/office/infopath/2007/PartnerControls">e27da0fd-20a6-4d69-a730-f3abb78a0bfe</TermId>
        </TermInfo>
      </Terms>
    </NLLProducerPlaceTaxHTField0>
    <VersionComment xmlns="http://schemas.microsoft.com/sharepoint/v3" xsi:nil="true"/>
    <NLLDiarienummer xmlns="http://schemas.microsoft.com/sharepoint/v3" xsi:nil="true"/>
    <TaxKeywordTaxHTField xmlns="bfe5ee2f-6261-4ef7-9094-605fbf1c60c0">
      <Terms xmlns="http://schemas.microsoft.com/office/infopath/2007/PartnerControls"/>
    </TaxKeywordTaxHTField>
    <_dlc_DocId xmlns="bfe5ee2f-6261-4ef7-9094-605fbf1c60c0">PVård131-704613057-28</_dlc_DocId>
    <_dlc_DocIdUrl xmlns="bfe5ee2f-6261-4ef7-9094-605fbf1c60c0">
      <Url>http://spportal.extvis.local/process/projekt/_layouts/15/DocIdRedir.aspx?ID=PV%c3%a5rd131-704613057-28</Url>
      <Description>PVård131-704613057-28</Description>
    </_dlc_DocIdUrl>
    <_dlc_DocIdPersistId xmlns="bfe5ee2f-6261-4ef7-9094-605fbf1c60c0">true</_dlc_DocIdPersistId>
    <VIS_DocumentId xmlns="af834ee9-b00b-4978-96cf-ee7e39717281">
      <Url>https://samarbeta.nll.se/projekt/personcentreradvardettmotepaivak/_layouts/15/DocIdRedir.aspx?ID=PV%c3%a5rd131-704613057-28</Url>
      <Description>PVård131-704613057-28</Description>
    </VIS_DocumentId>
    <VISResponsible xmlns="af834ee9-b00b-4978-96cf-ee7e39717281">
      <UserInfo>
        <DisplayName>Nina Ojala</DisplayName>
        <AccountId>31</AccountId>
        <AccountType/>
      </UserInfo>
    </VISResponsible>
    <DocumentStatus xmlns="af834ee9-b00b-4978-96cf-ee7e39717281">
      <Url>https://samarbeta.nll.se/projekt/personcentreradvardettmotepaivak/_layouts/15/WrkStat.aspx?List=2e3cfc4d%2D0455%2D4b9f%2D9ba7%2D6f3b74f79c14&amp;WorkflowInstanceID=6f83ba72%2D4103%2D423b%2Da5d0%2D73991c73b4c5</Url>
      <Description>Publicerad</Description>
    </DocumentStatus>
    <NLLPublished xmlns="http://schemas.microsoft.com/sharepoint/v3" xsi:nil="true"/>
    <NLLLockWorkflows xmlns="http://schemas.microsoft.com/sharepoint/v3">false</NLLLockWorkflows>
    <_dlc_Exempt xmlns="http://schemas.microsoft.com/sharepoint/v3">false</_dlc_Exempt>
    <_dlc_ExpireDateSaved xmlns="http://schemas.microsoft.com/sharepoint/v3" xsi:nil="true"/>
    <_dlc_Expire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nformerande dokument" ma:contentTypeID="0x010100D7963E0E5B7A40E5AEA07389401D709F007B1238BBD93543428C20870054E92DBF01008BBCB924C50D0342A5F01AC972E20FED" ma:contentTypeVersion="29" ma:contentTypeDescription="Informerande dokument" ma:contentTypeScope="" ma:versionID="bb02fd48e9f149931431258b2ad26ff0">
  <xsd:schema xmlns:xsd="http://www.w3.org/2001/XMLSchema" xmlns:xs="http://www.w3.org/2001/XMLSchema" xmlns:p="http://schemas.microsoft.com/office/2006/metadata/properties" xmlns:ns1="http://schemas.microsoft.com/sharepoint/v3" xmlns:ns2="bfe5ee2f-6261-4ef7-9094-605fbf1c60c0" xmlns:ns3="af834ee9-b00b-4978-96cf-ee7e39717281" targetNamespace="http://schemas.microsoft.com/office/2006/metadata/properties" ma:root="true" ma:fieldsID="bc7a97b8f463d7262a21fcdceab88ace" ns1:_="" ns2:_="" ns3:_="">
    <xsd:import namespace="http://schemas.microsoft.com/sharepoint/v3"/>
    <xsd:import namespace="bfe5ee2f-6261-4ef7-9094-605fbf1c60c0"/>
    <xsd:import namespace="af834ee9-b00b-4978-96cf-ee7e39717281"/>
    <xsd:element name="properties">
      <xsd:complexType>
        <xsd:sequence>
          <xsd:element name="documentManagement">
            <xsd:complexType>
              <xsd:all>
                <xsd:element ref="ns2:_dlc_DocId" minOccurs="0"/>
                <xsd:element ref="ns2:_dlc_DocIdUrl" minOccurs="0"/>
                <xsd:element ref="ns2:_dlc_DocIdPersistId" minOccurs="0"/>
                <xsd:element ref="ns3:VIS_DocumentId" minOccurs="0"/>
                <xsd:element ref="ns1:NLLStakeholderTaxHTField0" minOccurs="0"/>
                <xsd:element ref="ns2:TaxKeywordTaxHTField" minOccurs="0"/>
                <xsd:element ref="ns3:DocumentStatus" minOccurs="0"/>
                <xsd:element ref="ns1:NLLInformationclass"/>
                <xsd:element ref="ns1:NLLThinningTime" minOccurs="0"/>
                <xsd:element ref="ns3:VISResponsible"/>
                <xsd:element ref="ns1:AnsvarigQuickpart" minOccurs="0"/>
                <xsd:element ref="ns1:NLLDocumentTypeTaxHTField0" minOccurs="0"/>
                <xsd:element ref="ns1:_dlc_Exempt" minOccurs="0"/>
                <xsd:element ref="ns1:_dlc_ExpireDateSaved" minOccurs="0"/>
                <xsd:element ref="ns1:_dlc_ExpireDate" minOccurs="0"/>
                <xsd:element ref="ns1:prdProcessTaxHTField0" minOccurs="0"/>
                <xsd:element ref="ns1:NLLVersion" minOccurs="0"/>
                <xsd:element ref="ns1:NLLModifiedBy" minOccurs="0"/>
                <xsd:element ref="ns1:NLLDocumentIDValue" minOccurs="0"/>
                <xsd:element ref="ns1:NLLPublishingstatus" minOccurs="0"/>
                <xsd:element ref="ns1:NLLDiarienummer" minOccurs="0"/>
                <xsd:element ref="ns1:NLLPublishDate" minOccurs="0"/>
                <xsd:element ref="ns1:NLLInformationCollectionTaxHTField0" minOccurs="0"/>
                <xsd:element ref="ns1:NLLProducerPlaceTaxHTField0" minOccurs="0"/>
                <xsd:element ref="ns1:NLLEstablishedBy"/>
                <xsd:element ref="ns1:NLLEstablishedByQuickpart" minOccurs="0"/>
                <xsd:element ref="ns1:VersionComment" minOccurs="0"/>
                <xsd:element ref="ns1:NLLPublishDateQuickpart" minOccurs="0"/>
                <xsd:element ref="ns1:NLLLockWorkflows" minOccurs="0"/>
                <xsd:element ref="ns1:NLLPublish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LLStakeholderTaxHTField0" ma:index="13" nillable="true" ma:taxonomy="true" ma:internalName="NLLStakeholderTaxHTField0" ma:taxonomyFieldName="NLLStakeholder" ma:displayName="Gäller för verksamhet" ma:fieldId="{fc9b4796-81cc-4809-b89e-b480826c68b7}" ma:taxonomyMulti="true" ma:sspId="39d54842-4abd-4019-b0bf-19e71d696155" ma:termSetId="012a677c-9277-4d4c-83ea-a9768cc27725" ma:anchorId="00000000-0000-0000-0000-000000000000" ma:open="false" ma:isKeyword="false">
      <xsd:complexType>
        <xsd:sequence>
          <xsd:element ref="pc:Terms" minOccurs="0" maxOccurs="1"/>
        </xsd:sequence>
      </xsd:complexType>
    </xsd:element>
    <xsd:element name="NLLInformationclass" ma:index="17" ma:displayName="Informationsklass" ma:internalName="NLLInformationclass">
      <xsd:simpleType>
        <xsd:restriction base="dms:Choice">
          <xsd:enumeration value="Publik"/>
          <xsd:enumeration value="Intern alla"/>
          <xsd:enumeration value="Intern skyddad"/>
        </xsd:restriction>
      </xsd:simpleType>
    </xsd:element>
    <xsd:element name="NLLThinningTime" ma:index="19" nillable="true" ma:displayName="Gallringsfrist" ma:format="DateOnly" ma:hidden="true" ma:internalName="NLLThinningTime">
      <xsd:simpleType>
        <xsd:restriction base="dms:DateTime"/>
      </xsd:simpleType>
    </xsd:element>
    <xsd:element name="AnsvarigQuickpart" ma:index="21" nillable="true" ma:displayName="AnsvarigQuickpart" ma:hidden="true" ma:internalName="AnsvarigQuickpart">
      <xsd:simpleType>
        <xsd:restriction base="dms:Text"/>
      </xsd:simpleType>
    </xsd:element>
    <xsd:element name="NLLDocumentTypeTaxHTField0" ma:index="23" ma:taxonomy="true" ma:internalName="NLLDocumentTypeTaxHTField0" ma:taxonomyFieldName="NLLDocumentType" ma:displayName="Dokumenttyp" ma:fieldId="{38578a5b-744a-40d6-84e1-ab48bc8b5a57}" ma:sspId="39d54842-4abd-4019-b0bf-19e71d696155" ma:termSetId="52dfd850-14dd-4e84-a867-57b1223f01ac" ma:anchorId="00000000-0000-0000-0000-000000000000" ma:open="false" ma:isKeyword="false">
      <xsd:complexType>
        <xsd:sequence>
          <xsd:element ref="pc:Terms" minOccurs="0" maxOccurs="1"/>
        </xsd:sequence>
      </xsd:complexType>
    </xsd:element>
    <xsd:element name="_dlc_Exempt" ma:index="24" nillable="true" ma:displayName="Undanta från princip" ma:hidden="true" ma:internalName="_dlc_Exempt" ma:readOnly="true">
      <xsd:simpleType>
        <xsd:restriction base="dms:Unknown"/>
      </xsd:simpleType>
    </xsd:element>
    <xsd:element name="_dlc_ExpireDateSaved" ma:index="25" nillable="true" ma:displayName="Originalförfallodag" ma:hidden="true" ma:internalName="_dlc_ExpireDateSaved" ma:readOnly="true">
      <xsd:simpleType>
        <xsd:restriction base="dms:DateTime"/>
      </xsd:simpleType>
    </xsd:element>
    <xsd:element name="_dlc_ExpireDate" ma:index="26" nillable="true" ma:displayName="Förfallodatum" ma:description="" ma:hidden="true" ma:indexed="true" ma:internalName="_dlc_ExpireDate" ma:readOnly="true">
      <xsd:simpleType>
        <xsd:restriction base="dms:DateTime"/>
      </xsd:simpleType>
    </xsd:element>
    <xsd:element name="prdProcessTaxHTField0" ma:index="27" nillable="true" ma:taxonomy="true" ma:internalName="prdProcessTaxHTField0" ma:taxonomyFieldName="prdProcess" ma:displayName="Process" ma:fieldId="{7458416b-87c5-4f2a-97ed-9ee5dd1e516d}" ma:taxonomyMulti="true" ma:sspId="39d54842-4abd-4019-b0bf-19e71d696155" ma:termSetId="747d8a4a-b066-47e6-b826-8f1c93ac4001" ma:anchorId="00000000-0000-0000-0000-000000000000" ma:open="false" ma:isKeyword="false">
      <xsd:complexType>
        <xsd:sequence>
          <xsd:element ref="pc:Terms" minOccurs="0" maxOccurs="1"/>
        </xsd:sequence>
      </xsd:complexType>
    </xsd:element>
    <xsd:element name="NLLVersion" ma:index="28" nillable="true" ma:displayName="Version" ma:internalName="NLLVersion" ma:readOnly="false">
      <xsd:simpleType>
        <xsd:restriction base="dms:Text"/>
      </xsd:simpleType>
    </xsd:element>
    <xsd:element name="NLLModifiedBy" ma:index="29" nillable="true" ma:displayName="Upprättad av" ma:hidden="true" ma:internalName="NLLModifiedBy">
      <xsd:simpleType>
        <xsd:restriction base="dms:Text"/>
      </xsd:simpleType>
    </xsd:element>
    <xsd:element name="NLLDocumentIDValue" ma:index="30" nillable="true" ma:displayName="Dokument-Id Värde" ma:hidden="true" ma:internalName="NLLDocumentIDValue">
      <xsd:simpleType>
        <xsd:restriction base="dms:Text"/>
      </xsd:simpleType>
    </xsd:element>
    <xsd:element name="NLLPublishingstatus" ma:index="31" nillable="true" ma:displayName="Publiceringsstatus" ma:internalName="NLLPublishingstatus" ma:readOnly="false">
      <xsd:simpleType>
        <xsd:restriction base="dms:Choice">
          <xsd:enumeration value="Ej Publicerad"/>
          <xsd:enumeration value="Publicerad"/>
          <xsd:enumeration value="Avpublicerad"/>
          <xsd:enumeration value="Revidering krävs"/>
          <xsd:enumeration value="Revidering pågår"/>
        </xsd:restriction>
      </xsd:simpleType>
    </xsd:element>
    <xsd:element name="NLLDiarienummer" ma:index="32" nillable="true" ma:displayName="Diarienummer" ma:description="" ma:internalName="NLLDiarienummer" ma:readOnly="false">
      <xsd:simpleType>
        <xsd:restriction base="dms:Text"/>
      </xsd:simpleType>
    </xsd:element>
    <xsd:element name="NLLPublishDate" ma:index="34" nillable="true" ma:displayName="Publiceringsdatum" ma:format="DateOnly" ma:hidden="true" ma:internalName="NLLPublishDate">
      <xsd:simpleType>
        <xsd:restriction base="dms:DateTime"/>
      </xsd:simpleType>
    </xsd:element>
    <xsd:element name="NLLInformationCollectionTaxHTField0" ma:index="35" nillable="true" ma:taxonomy="true" ma:internalName="NLLInformationCollectionTaxHTField0" ma:taxonomyFieldName="NLLInformationCollection" ma:displayName="Informationssamling" ma:fieldId="{5965f86f-d738-4017-88d8-24d6ef34a791}" ma:taxonomyMulti="true" ma:sspId="39d54842-4abd-4019-b0bf-19e71d696155" ma:termSetId="60e00f7a-77a4-4c71-b63e-bae2eb97b373" ma:anchorId="00000000-0000-0000-0000-000000000000" ma:open="false" ma:isKeyword="false">
      <xsd:complexType>
        <xsd:sequence>
          <xsd:element ref="pc:Terms" minOccurs="0" maxOccurs="1"/>
        </xsd:sequence>
      </xsd:complexType>
    </xsd:element>
    <xsd:element name="NLLProducerPlaceTaxHTField0" ma:index="37" nillable="true" ma:taxonomy="true" ma:internalName="NLLProducerPlaceTaxHTField0" ma:taxonomyFieldName="NLLProducerPlace" ma:displayName="Producentplats" ma:fieldId="{e174ebea-294d-44bc-9c09-0f97f1197811}" ma:sspId="39d54842-4abd-4019-b0bf-19e71d696155" ma:termSetId="45f1cc5b-3028-4a82-8c90-ecfb5e2e8603" ma:anchorId="00000000-0000-0000-0000-000000000000" ma:open="false" ma:isKeyword="false">
      <xsd:complexType>
        <xsd:sequence>
          <xsd:element ref="pc:Terms" minOccurs="0" maxOccurs="1"/>
        </xsd:sequence>
      </xsd:complexType>
    </xsd:element>
    <xsd:element name="NLLEstablishedBy" ma:index="38" ma:displayName="Upprättad av" ma:list="UserInfo" ma:internalName="NLLEstablishedBy"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NLLEstablishedByQuickpart" ma:index="39" nillable="true" ma:displayName="Upprättad av Quickpart" ma:hidden="true" ma:internalName="NLLEstablishedByQuickpart">
      <xsd:simpleType>
        <xsd:restriction base="dms:Text"/>
      </xsd:simpleType>
    </xsd:element>
    <xsd:element name="VersionComment" ma:index="40" nillable="true" ma:displayName="Versionskommentar" ma:hidden="true" ma:internalName="VersionComment" ma:readOnly="false">
      <xsd:simpleType>
        <xsd:restriction base="dms:Text"/>
      </xsd:simpleType>
    </xsd:element>
    <xsd:element name="NLLPublishDateQuickpart" ma:index="41" nillable="true" ma:displayName="Publiceringsdatum Quickpart" ma:hidden="true" ma:internalName="NLLPublishDateQuickpart">
      <xsd:simpleType>
        <xsd:restriction base="dms:Text"/>
      </xsd:simpleType>
    </xsd:element>
    <xsd:element name="NLLLockWorkflows" ma:index="42" nillable="true" ma:displayName="ArbetsflödeKörs" ma:default="0" ma:hidden="true" ma:internalName="NLLLockWorkflows">
      <xsd:simpleType>
        <xsd:restriction base="dms:Boolean"/>
      </xsd:simpleType>
    </xsd:element>
    <xsd:element name="NLLPublished" ma:index="43" nillable="true" ma:displayName="Publicerad" ma:hidden="true" ma:internalName="NLLPublishe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5ee2f-6261-4ef7-9094-605fbf1c60c0"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NLL-Nyckelord" ma:fieldId="{23f27201-bee3-471e-b2e7-b64fd8b7ca38}" ma:taxonomyMulti="true" ma:sspId="39d54842-4abd-4019-b0bf-19e71d6961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f834ee9-b00b-4978-96cf-ee7e39717281" elementFormDefault="qualified">
    <xsd:import namespace="http://schemas.microsoft.com/office/2006/documentManagement/types"/>
    <xsd:import namespace="http://schemas.microsoft.com/office/infopath/2007/PartnerControls"/>
    <xsd:element name="VIS_DocumentId" ma:index="12" nillable="true" ma:displayName="Producentplats ID" ma:hidden="true" ma:internalName="VIS_DocumentId"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cumentStatus" ma:index="16" nillable="true" ma:displayName="Dokumentstatus" ma:hidden="true" ma:internalName="Dokumentstatus"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ISResponsible" ma:index="20" ma:displayName="Ansvarig" ma:list="UserInfo" ma:internalName="VIS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Informerande</p:Name>
  <p:Description/>
  <p:Statement/>
  <p:PolicyItems>
    <p:PolicyItem featureId="Microsoft.Office.RecordsManagement.PolicyFeatures.Expiration" staticId="0x010100D7963E0E5B7A40E5AEA07389401D709F007B1238BBD93543428C20870054E92DBF|-297041635" UniqueId="b3161861-6e3b-4405-805f-6bed5d7ce083">
      <p:Name>Bevarande</p:Name>
      <p:Description>Automatisk schemaläggning av innehåll som ska bearbetas, och utföra en bevarandeåtgärd på innehåll som har nått sitt förfallodatum.</p:Description>
      <p:CustomData>
        <Schedules nextStageId="3" default="true">
          <Schedule type="Default">
            <stages>
              <data stageId="1" recur="true" offset="36" unit="months">
                <formula id="Microsoft.Office.RecordsManagement.PolicyFeatures.Expiration.Formula.BuiltIn">
                  <number>0</number>
                  <property>NLLThinningTime</property>
                  <propertyid>2793489f-7251-475b-a975-480031914936</propertyid>
                  <period>months</period>
                </formula>
                <action type="workflow" id="f1997167-f199-4753-9563-ba1b068f6462"/>
              </data>
              <data stageId="2">
                <formula id="Microsoft.Office.RecordsManagement.PolicyFeatures.Expiration.Formula.BuiltIn">
                  <number>1</number>
                  <property>NLLThinningTime</property>
                  <propertyid>2793489f-7251-475b-a975-480031914936</propertyid>
                  <period>months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944CBE44-6692-4EC3-9403-06B22EECAE8D}"/>
</file>

<file path=customXml/itemProps2.xml><?xml version="1.0" encoding="utf-8"?>
<ds:datastoreItem xmlns:ds="http://schemas.openxmlformats.org/officeDocument/2006/customXml" ds:itemID="{FB6E059B-3BEC-440D-8721-72D37F57E601}"/>
</file>

<file path=customXml/itemProps3.xml><?xml version="1.0" encoding="utf-8"?>
<ds:datastoreItem xmlns:ds="http://schemas.openxmlformats.org/officeDocument/2006/customXml" ds:itemID="{6775A8EA-E8E2-468A-B952-F41D784B1C81}"/>
</file>

<file path=customXml/itemProps4.xml><?xml version="1.0" encoding="utf-8"?>
<ds:datastoreItem xmlns:ds="http://schemas.openxmlformats.org/officeDocument/2006/customXml" ds:itemID="{3DA18969-B03D-45E1-8300-4456D7274580}"/>
</file>

<file path=customXml/itemProps5.xml><?xml version="1.0" encoding="utf-8"?>
<ds:datastoreItem xmlns:ds="http://schemas.openxmlformats.org/officeDocument/2006/customXml" ds:itemID="{9EE414FB-6507-49C3-9711-E823A4981757}"/>
</file>

<file path=docProps/app.xml><?xml version="1.0" encoding="utf-8"?>
<Properties xmlns="http://schemas.openxmlformats.org/officeDocument/2006/extended-properties" xmlns:vt="http://schemas.openxmlformats.org/officeDocument/2006/docPropsVTypes">
  <Template>Norrbottens läns landsting</Template>
  <TotalTime>1445</TotalTime>
  <Words>980</Words>
  <Application>Microsoft Office PowerPoint</Application>
  <PresentationFormat>Bildspel på skärmen (4:3)</PresentationFormat>
  <Paragraphs>115</Paragraphs>
  <Slides>17</Slides>
  <Notes>1</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Norrbottens läns landsting</vt:lpstr>
      <vt:lpstr>PowerPoint-presentation</vt:lpstr>
      <vt:lpstr>PowerPoint-presentation</vt:lpstr>
      <vt:lpstr>Vad är personcentrerad vård?</vt:lpstr>
      <vt:lpstr>Vad är personcentrerad vård?</vt:lpstr>
      <vt:lpstr>Partnerskapet</vt:lpstr>
      <vt:lpstr>Patientberättelsen.</vt:lpstr>
      <vt:lpstr>Personcentrerat samtal.</vt:lpstr>
      <vt:lpstr>Dokumentation.</vt:lpstr>
      <vt:lpstr>GPCC</vt:lpstr>
      <vt:lpstr>Bättre resultat av personcentrerad vård.</vt:lpstr>
      <vt:lpstr>Personcentrerad vård i framtiden.</vt:lpstr>
      <vt:lpstr>Personcentrerad vård i framtiden.</vt:lpstr>
      <vt:lpstr>Framtidens vård Etik.</vt:lpstr>
      <vt:lpstr>Hur ska vi utveckla  kunskaperna för att lyckas med en framgångsrik implementering?</vt:lpstr>
      <vt:lpstr>Referenser.</vt:lpstr>
      <vt:lpstr>PowerPoint-presentation</vt:lpstr>
      <vt:lpstr>Video </vt:lpstr>
    </vt:vector>
  </TitlesOfParts>
  <Company>Norrbottens läns landsting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Nina Ojala</dc:creator>
  <cp:keywords/>
  <cp:lastModifiedBy>Carina Utterström</cp:lastModifiedBy>
  <cp:revision>59</cp:revision>
  <cp:lastPrinted>2015-11-23T09:45:57Z</cp:lastPrinted>
  <dcterms:created xsi:type="dcterms:W3CDTF">2015-11-14T13:50:13Z</dcterms:created>
  <dcterms:modified xsi:type="dcterms:W3CDTF">2015-12-15T09:56:29Z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0x010100D7963E0E5B7A40E5AEA07389401D709F007B1238BBD93543428C20870054E92DBF01008BBCB924C50D0342A5F01AC972E20FED</vt:lpwstr>
  </property>
  <property fmtid="{D5CDD505-2E9C-101B-9397-08002B2CF9AE}" pid="3" name="TaxKeyword">
    <vt:lpwstr/>
  </property>
  <property fmtid="{D5CDD505-2E9C-101B-9397-08002B2CF9AE}" pid="4" name="CareActionCodeSurgical">
    <vt:lpwstr/>
  </property>
  <property fmtid="{D5CDD505-2E9C-101B-9397-08002B2CF9AE}" pid="5" name="NLLProducerPlace">
    <vt:lpwstr>101;#Personcentrerad vård - Ett möte på IVAK|e27da0fd-20a6-4d69-a730-f3abb78a0bfe</vt:lpwstr>
  </property>
  <property fmtid="{D5CDD505-2E9C-101B-9397-08002B2CF9AE}" pid="6" name="NLLApprovedByQuickPart">
    <vt:lpwstr/>
  </property>
  <property fmtid="{D5CDD505-2E9C-101B-9397-08002B2CF9AE}" pid="7" name="NLLInformationCollection">
    <vt:lpwstr/>
  </property>
  <property fmtid="{D5CDD505-2E9C-101B-9397-08002B2CF9AE}" pid="8" name="NLLProjectDescription">
    <vt:lpwstr/>
  </property>
  <property fmtid="{D5CDD505-2E9C-101B-9397-08002B2CF9AE}" pid="9" name="PsychiatricCodeTaxHTField0">
    <vt:lpwstr/>
  </property>
  <property fmtid="{D5CDD505-2E9C-101B-9397-08002B2CF9AE}" pid="10" name="NLLStakeholder">
    <vt:lpwstr/>
  </property>
  <property fmtid="{D5CDD505-2E9C-101B-9397-08002B2CF9AE}" pid="11" name="TLVCodeDiagnosisTaxHTField0">
    <vt:lpwstr/>
  </property>
  <property fmtid="{D5CDD505-2E9C-101B-9397-08002B2CF9AE}" pid="12" name="NPUCode">
    <vt:lpwstr/>
  </property>
  <property fmtid="{D5CDD505-2E9C-101B-9397-08002B2CF9AE}" pid="13" name="NLLClosureDate">
    <vt:lpwstr/>
  </property>
  <property fmtid="{D5CDD505-2E9C-101B-9397-08002B2CF9AE}" pid="14" name="NLLProducerplaceID">
    <vt:lpwstr/>
  </property>
  <property fmtid="{D5CDD505-2E9C-101B-9397-08002B2CF9AE}" pid="15" name="NLLPublishedTemplate">
    <vt:lpwstr/>
  </property>
  <property fmtid="{D5CDD505-2E9C-101B-9397-08002B2CF9AE}" pid="16" name="NLLPTCName">
    <vt:lpwstr/>
  </property>
  <property fmtid="{D5CDD505-2E9C-101B-9397-08002B2CF9AE}" pid="17" name="SpecialtyTaxHTField0">
    <vt:lpwstr/>
  </property>
  <property fmtid="{D5CDD505-2E9C-101B-9397-08002B2CF9AE}" pid="19" name="CareActionCodeNonSurgical">
    <vt:lpwstr/>
  </property>
  <property fmtid="{D5CDD505-2E9C-101B-9397-08002B2CF9AE}" pid="20" name="CompulsoryActionTaxHTField0">
    <vt:lpwstr/>
  </property>
  <property fmtid="{D5CDD505-2E9C-101B-9397-08002B2CF9AE}" pid="21" name="NLLProjectName">
    <vt:lpwstr/>
  </property>
  <property fmtid="{D5CDD505-2E9C-101B-9397-08002B2CF9AE}" pid="23" name="AnalysisNameTaxHTField0">
    <vt:lpwstr/>
  </property>
  <property fmtid="{D5CDD505-2E9C-101B-9397-08002B2CF9AE}" pid="24" name="Specialty">
    <vt:lpwstr/>
  </property>
  <property fmtid="{D5CDD505-2E9C-101B-9397-08002B2CF9AE}" pid="25" name="NLLMtptCode">
    <vt:lpwstr/>
  </property>
  <property fmtid="{D5CDD505-2E9C-101B-9397-08002B2CF9AE}" pid="26" name="NLLProjectUrl">
    <vt:lpwstr/>
  </property>
  <property fmtid="{D5CDD505-2E9C-101B-9397-08002B2CF9AE}" pid="27" name="ICD10Code">
    <vt:lpwstr/>
  </property>
  <property fmtid="{D5CDD505-2E9C-101B-9397-08002B2CF9AE}" pid="28" name="NLLProjectStatus">
    <vt:lpwstr/>
  </property>
  <property fmtid="{D5CDD505-2E9C-101B-9397-08002B2CF9AE}" pid="29" name="NLLSteeringGroup">
    <vt:lpwstr/>
  </property>
  <property fmtid="{D5CDD505-2E9C-101B-9397-08002B2CF9AE}" pid="30" name="NLLMeetingTypeTaxHTField0">
    <vt:lpwstr/>
  </property>
  <property fmtid="{D5CDD505-2E9C-101B-9397-08002B2CF9AE}" pid="31" name="NLLTemplateStatus">
    <vt:lpwstr/>
  </property>
  <property fmtid="{D5CDD505-2E9C-101B-9397-08002B2CF9AE}" pid="32" name="CareActionCodeSurgicalTaxHTField0">
    <vt:lpwstr/>
  </property>
  <property fmtid="{D5CDD505-2E9C-101B-9397-08002B2CF9AE}" pid="33" name="PharmaceuticalCodeTaxHTField0">
    <vt:lpwstr/>
  </property>
  <property fmtid="{D5CDD505-2E9C-101B-9397-08002B2CF9AE}" pid="34" name="NLLProjectLeader">
    <vt:lpwstr/>
  </property>
  <property fmtid="{D5CDD505-2E9C-101B-9397-08002B2CF9AE}" pid="35" name="NLLDecisionLevelManagedTaxHTField0">
    <vt:lpwstr/>
  </property>
  <property fmtid="{D5CDD505-2E9C-101B-9397-08002B2CF9AE}" pid="38" name="NLLDefaultTemplate">
    <vt:lpwstr/>
  </property>
  <property fmtid="{D5CDD505-2E9C-101B-9397-08002B2CF9AE}" pid="39" name="NLLProjectVisitor">
    <vt:lpwstr/>
  </property>
  <property fmtid="{D5CDD505-2E9C-101B-9397-08002B2CF9AE}" pid="40" name="NLLApprovedBy">
    <vt:lpwstr/>
  </property>
  <property fmtid="{D5CDD505-2E9C-101B-9397-08002B2CF9AE}" pid="42" name="CompulsoryAction">
    <vt:lpwstr/>
  </property>
  <property fmtid="{D5CDD505-2E9C-101B-9397-08002B2CF9AE}" pid="43" name="ICD10CodeTaxHTField0">
    <vt:lpwstr/>
  </property>
  <property fmtid="{D5CDD505-2E9C-101B-9397-08002B2CF9AE}" pid="44" name="NLLProjectOwner">
    <vt:lpwstr/>
  </property>
  <property fmtid="{D5CDD505-2E9C-101B-9397-08002B2CF9AE}" pid="45" name="NPUCodeTaxHTField0">
    <vt:lpwstr/>
  </property>
  <property fmtid="{D5CDD505-2E9C-101B-9397-08002B2CF9AE}" pid="46" name="NLLTemplateFolderDescription">
    <vt:lpwstr/>
  </property>
  <property fmtid="{D5CDD505-2E9C-101B-9397-08002B2CF9AE}" pid="47" name="TLVCodeAction">
    <vt:lpwstr/>
  </property>
  <property fmtid="{D5CDD505-2E9C-101B-9397-08002B2CF9AE}" pid="48" name="RadiologicalCode">
    <vt:lpwstr/>
  </property>
  <property fmtid="{D5CDD505-2E9C-101B-9397-08002B2CF9AE}" pid="49" name="References">
    <vt:lpwstr/>
  </property>
  <property fmtid="{D5CDD505-2E9C-101B-9397-08002B2CF9AE}" pid="50" name="prdProcess">
    <vt:lpwstr/>
  </property>
  <property fmtid="{D5CDD505-2E9C-101B-9397-08002B2CF9AE}" pid="51" name="NLLProjectOrderStatus">
    <vt:lpwstr/>
  </property>
  <property fmtid="{D5CDD505-2E9C-101B-9397-08002B2CF9AE}" pid="53" name="NLLReferenceGroup">
    <vt:lpwstr/>
  </property>
  <property fmtid="{D5CDD505-2E9C-101B-9397-08002B2CF9AE}" pid="54" name="TLVCodeDiagnosis">
    <vt:lpwstr/>
  </property>
  <property fmtid="{D5CDD505-2E9C-101B-9397-08002B2CF9AE}" pid="55" name="PharmaceuticalCode">
    <vt:lpwstr/>
  </property>
  <property fmtid="{D5CDD505-2E9C-101B-9397-08002B2CF9AE}" pid="56" name="NLLInitiationDate">
    <vt:lpwstr/>
  </property>
  <property fmtid="{D5CDD505-2E9C-101B-9397-08002B2CF9AE}" pid="58" name="ReferencesTaxHTField0">
    <vt:lpwstr/>
  </property>
  <property fmtid="{D5CDD505-2E9C-101B-9397-08002B2CF9AE}" pid="59" name="NLLWindingUpDate">
    <vt:lpwstr/>
  </property>
  <property fmtid="{D5CDD505-2E9C-101B-9397-08002B2CF9AE}" pid="60" name="TLVCodeActionTaxHTField0">
    <vt:lpwstr/>
  </property>
  <property fmtid="{D5CDD505-2E9C-101B-9397-08002B2CF9AE}" pid="61" name="NLLProjectNr">
    <vt:lpwstr/>
  </property>
  <property fmtid="{D5CDD505-2E9C-101B-9397-08002B2CF9AE}" pid="62" name="NLLProjectTypeTaxHTField0">
    <vt:lpwstr/>
  </property>
  <property fmtid="{D5CDD505-2E9C-101B-9397-08002B2CF9AE}" pid="63" name="NLLPTCProcessTeam">
    <vt:lpwstr/>
  </property>
  <property fmtid="{D5CDD505-2E9C-101B-9397-08002B2CF9AE}" pid="64" name="RadiologicalCodeTaxHTField0">
    <vt:lpwstr/>
  </property>
  <property fmtid="{D5CDD505-2E9C-101B-9397-08002B2CF9AE}" pid="65" name="NLLImplementationDate">
    <vt:lpwstr/>
  </property>
  <property fmtid="{D5CDD505-2E9C-101B-9397-08002B2CF9AE}" pid="66" name="PsychiatricCode">
    <vt:lpwstr/>
  </property>
  <property fmtid="{D5CDD505-2E9C-101B-9397-08002B2CF9AE}" pid="67" name="NLLProjectType">
    <vt:lpwstr/>
  </property>
  <property fmtid="{D5CDD505-2E9C-101B-9397-08002B2CF9AE}" pid="68" name="AnalysisName">
    <vt:lpwstr/>
  </property>
  <property fmtid="{D5CDD505-2E9C-101B-9397-08002B2CF9AE}" pid="69" name="NLLMtptCodeTaxHTField0">
    <vt:lpwstr/>
  </property>
  <property fmtid="{D5CDD505-2E9C-101B-9397-08002B2CF9AE}" pid="70" name="NLLLatestProjectTrackingDate">
    <vt:lpwstr/>
  </property>
  <property fmtid="{D5CDD505-2E9C-101B-9397-08002B2CF9AE}" pid="71" name="NLLDocumentType">
    <vt:lpwstr>32;#Presentation|981e6eac-a633-4de2-91a2-d5e48e1c0d00</vt:lpwstr>
  </property>
  <property fmtid="{D5CDD505-2E9C-101B-9397-08002B2CF9AE}" pid="72" name="NLLProjectTypeText">
    <vt:lpwstr/>
  </property>
  <property fmtid="{D5CDD505-2E9C-101B-9397-08002B2CF9AE}" pid="73" name="NLLEstablishingDate">
    <vt:lpwstr/>
  </property>
  <property fmtid="{D5CDD505-2E9C-101B-9397-08002B2CF9AE}" pid="74" name="NLLProjectMember">
    <vt:lpwstr/>
  </property>
  <property fmtid="{D5CDD505-2E9C-101B-9397-08002B2CF9AE}" pid="75" name="NLLProcessTeamLookup">
    <vt:lpwstr/>
  </property>
  <property fmtid="{D5CDD505-2E9C-101B-9397-08002B2CF9AE}" pid="76" name="CareActionCodeNonSurgicalTaxHTField0">
    <vt:lpwstr/>
  </property>
  <property fmtid="{D5CDD505-2E9C-101B-9397-08002B2CF9AE}" pid="80" name="_dlc_DocIdItemGuid">
    <vt:lpwstr>f2755055-c731-448e-a7a5-ad2922426d14</vt:lpwstr>
  </property>
  <property fmtid="{D5CDD505-2E9C-101B-9397-08002B2CF9AE}" pid="82" name="TaxCatchAll">
    <vt:lpwstr>32;#Presentation|981e6eac-a633-4de2-91a2-d5e48e1c0d00;#101;#Personcentrerad vård - Ett möte på IVAK|e27da0fd-20a6-4d69-a730-f3abb78a0bfe</vt:lpwstr>
  </property>
  <property fmtid="{D5CDD505-2E9C-101B-9397-08002B2CF9AE}" pid="84" name="NLLDecisionLevelManaged">
    <vt:lpwstr/>
  </property>
  <property fmtid="{D5CDD505-2E9C-101B-9397-08002B2CF9AE}" pid="85" name="NLLMeetingType">
    <vt:lpwstr/>
  </property>
  <property fmtid="{D5CDD505-2E9C-101B-9397-08002B2CF9AE}" pid="86" name="Order">
    <vt:r8>2800</vt:r8>
  </property>
  <property fmtid="{D5CDD505-2E9C-101B-9397-08002B2CF9AE}" pid="88" name="_dlc_policyId">
    <vt:lpwstr>0x010100D7963E0E5B7A40E5AEA07389401D709F007B1238BBD93543428C20870054E92DBF|-297041635</vt:lpwstr>
  </property>
  <property fmtid="{D5CDD505-2E9C-101B-9397-08002B2CF9AE}" pid="89" name="ItemRetentionFormula">
    <vt:lpwstr>&lt;formula id="Microsoft.Office.RecordsManagement.PolicyFeatures.Expiration.Formula.BuiltIn"&gt;&lt;number&gt;0&lt;/number&gt;&lt;property&gt;NLLThinningTime&lt;/property&gt;&lt;propertyid&gt;2793489f-7251-475b-a975-480031914936&lt;/propertyid&gt;&lt;period&gt;months&lt;/period&gt;&lt;/formula&gt;</vt:lpwstr>
  </property>
  <property fmtid="{D5CDD505-2E9C-101B-9397-08002B2CF9AE}" pid="90" name="xd_ProgID">
    <vt:lpwstr/>
  </property>
  <property fmtid="{D5CDD505-2E9C-101B-9397-08002B2CF9AE}" pid="91" name="_SourceUrl">
    <vt:lpwstr/>
  </property>
  <property fmtid="{D5CDD505-2E9C-101B-9397-08002B2CF9AE}" pid="92" name="_SharedFileIndex">
    <vt:lpwstr/>
  </property>
  <property fmtid="{D5CDD505-2E9C-101B-9397-08002B2CF9AE}" pid="93" name="TemplateUrl">
    <vt:lpwstr/>
  </property>
  <property fmtid="{D5CDD505-2E9C-101B-9397-08002B2CF9AE}" pid="95" name="NLLDecisionLevelGoverning">
    <vt:lpwstr/>
  </property>
  <property fmtid="{D5CDD505-2E9C-101B-9397-08002B2CF9AE}" pid="96" name="NLLFactOwner">
    <vt:lpwstr/>
  </property>
  <property fmtid="{D5CDD505-2E9C-101B-9397-08002B2CF9AE}" pid="97" name="NLLFactOwnerText">
    <vt:lpwstr/>
  </property>
  <property fmtid="{D5CDD505-2E9C-101B-9397-08002B2CF9AE}" pid="98" name="xd_Signature">
    <vt:bool>false</vt:bool>
  </property>
  <property fmtid="{D5CDD505-2E9C-101B-9397-08002B2CF9AE}" pid="99" name="NLLDecisionLevel">
    <vt:lpwstr/>
  </property>
  <property fmtid="{D5CDD505-2E9C-101B-9397-08002B2CF9AE}" pid="100" name="NLLPTCProcessLeader">
    <vt:lpwstr/>
  </property>
  <property fmtid="{D5CDD505-2E9C-101B-9397-08002B2CF9AE}" pid="102" name="NLLPTCVISEditor">
    <vt:lpwstr/>
  </property>
</Properties>
</file>